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1" r:id="rId21"/>
    <p:sldId id="269" r:id="rId15"/>
    <p:sldId id="270" r:id="rId16"/>
    <p:sldId id="272"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4" d="100"/>
          <a:sy n="74" d="100"/>
        </p:scale>
        <p:origin x="1013"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5.xml"/><Relationship Id="rId16" Type="http://schemas.openxmlformats.org/officeDocument/2006/relationships/slide" Target="slides/slide16.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slide" Target="slides/slide14.xml"/><Relationship Id="rId22"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hyperlink" Target="https://youtu.be/-k0D_qFPb4o?t=771"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hyperlink" Target="https://youtu.be/eAvYmE2YYI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i="0">
                <a:solidFill>
                  <a:srgbClr val="C4A574"/>
                </a:solidFill>
                <a:latin typeface="Calibri"/>
              </a:rPr>
              <a:t>GOSPEL OF JOHN</a:t>
            </a:r>
          </a:p>
        </p:txBody>
      </p:sp>
      <p:sp>
        <p:nvSpPr>
          <p:cNvPr id="5" name="TextBox 4"/>
          <p:cNvSpPr txBox="1"/>
          <p:nvPr/>
        </p:nvSpPr>
        <p:spPr>
          <a:xfrm>
            <a:off x="685800" y="2011680"/>
            <a:ext cx="10789920" cy="365760"/>
          </a:xfrm>
          <a:prstGeom prst="rect">
            <a:avLst/>
          </a:prstGeom>
          <a:noFill/>
        </p:spPr>
        <p:txBody>
          <a:bodyPr wrap="square">
            <a:spAutoFit/>
          </a:bodyPr>
          <a:lstStyle/>
          <a:p>
            <a:pPr algn="l"/>
            <a:r>
              <a:rPr sz="2200" b="0" i="0">
                <a:solidFill>
                  <a:srgbClr val="D4C4B4"/>
                </a:solidFill>
                <a:latin typeface="Calibri"/>
              </a:rPr>
              <a:t>John 2:1–11</a:t>
            </a:r>
          </a:p>
        </p:txBody>
      </p:sp>
      <p:sp>
        <p:nvSpPr>
          <p:cNvPr id="6" name="TextBox 5"/>
          <p:cNvSpPr txBox="1"/>
          <p:nvPr/>
        </p:nvSpPr>
        <p:spPr>
          <a:xfrm>
            <a:off x="685800" y="2423160"/>
            <a:ext cx="10789920" cy="640080"/>
          </a:xfrm>
          <a:prstGeom prst="rect">
            <a:avLst/>
          </a:prstGeom>
          <a:noFill/>
        </p:spPr>
        <p:txBody>
          <a:bodyPr wrap="square">
            <a:spAutoFit/>
          </a:bodyPr>
          <a:lstStyle/>
          <a:p>
            <a:pPr algn="l"/>
            <a:r>
              <a:rPr sz="3200" b="1" i="0">
                <a:solidFill>
                  <a:srgbClr val="F7F5F0"/>
                </a:solidFill>
                <a:latin typeface="Calibri"/>
              </a:rPr>
              <a:t>The Beginning of Miracles</a:t>
            </a:r>
          </a:p>
        </p:txBody>
      </p:sp>
      <p:sp>
        <p:nvSpPr>
          <p:cNvPr id="7" name="TextBox 6"/>
          <p:cNvSpPr txBox="1"/>
          <p:nvPr/>
        </p:nvSpPr>
        <p:spPr>
          <a:xfrm>
            <a:off x="685800" y="3108960"/>
            <a:ext cx="10789920" cy="365760"/>
          </a:xfrm>
          <a:prstGeom prst="rect">
            <a:avLst/>
          </a:prstGeom>
          <a:noFill/>
        </p:spPr>
        <p:txBody>
          <a:bodyPr wrap="square">
            <a:spAutoFit/>
          </a:bodyPr>
          <a:lstStyle/>
          <a:p>
            <a:pPr algn="l"/>
            <a:r>
              <a:rPr sz="1600" b="0" i="0">
                <a:solidFill>
                  <a:srgbClr val="D4C4B4"/>
                </a:solidFill>
                <a:latin typeface="Calibri"/>
              </a:rPr>
              <a:t>The party  ·  The predicament  ·  The provision  ·  The purpose</a:t>
            </a:r>
          </a:p>
        </p:txBody>
      </p:sp>
      <p:sp>
        <p:nvSpPr>
          <p:cNvPr id="8" name="TextBox 7"/>
          <p:cNvSpPr txBox="1"/>
          <p:nvPr/>
        </p:nvSpPr>
        <p:spPr>
          <a:xfrm>
            <a:off x="685800" y="6464808"/>
            <a:ext cx="10820400" cy="237744"/>
          </a:xfrm>
          <a:prstGeom prst="rect">
            <a:avLst/>
          </a:prstGeom>
          <a:noFill/>
        </p:spPr>
        <p:txBody>
          <a:bodyPr wrap="square">
            <a:spAutoFit/>
          </a:bodyPr>
          <a:lstStyle/>
          <a:p>
            <a:pPr algn="l"/>
            <a:r>
              <a:rPr sz="1200" b="0" i="0">
                <a:solidFill>
                  <a:srgbClr val="D4C4B4"/>
                </a:solidFill>
                <a:latin typeface="Calibri"/>
              </a:rPr>
              <a:t>Core content based on John MacArthur’s Exposition of John  ·  GTY 43-8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i="0">
                <a:solidFill>
                  <a:srgbClr val="C4A574"/>
                </a:solidFill>
                <a:latin typeface="Calibri"/>
              </a:rPr>
              <a:t>FROM LAST WEEK</a:t>
            </a:r>
          </a:p>
        </p:txBody>
      </p:sp>
      <p:sp>
        <p:nvSpPr>
          <p:cNvPr id="5" name="TextBox 4"/>
          <p:cNvSpPr txBox="1"/>
          <p:nvPr/>
        </p:nvSpPr>
        <p:spPr>
          <a:xfrm>
            <a:off x="685800" y="804672"/>
            <a:ext cx="10789920" cy="457200"/>
          </a:xfrm>
          <a:prstGeom prst="rect">
            <a:avLst/>
          </a:prstGeom>
          <a:noFill/>
        </p:spPr>
        <p:txBody>
          <a:bodyPr wrap="square">
            <a:spAutoFit/>
          </a:bodyPr>
          <a:lstStyle/>
          <a:p>
            <a:pPr algn="l"/>
            <a:r>
              <a:rPr sz="2800" b="1" i="0">
                <a:solidFill>
                  <a:srgbClr val="F7F5F0"/>
                </a:solidFill>
                <a:latin typeface="Calibri"/>
              </a:rPr>
              <a:t>Verbal testimony is now behind us</a:t>
            </a:r>
          </a:p>
        </p:txBody>
      </p:sp>
      <p:sp>
        <p:nvSpPr>
          <p:cNvPr id="6" name="Rounded Rectangle 5"/>
          <p:cNvSpPr/>
          <p:nvPr/>
        </p:nvSpPr>
        <p:spPr>
          <a:xfrm>
            <a:off x="685800" y="1463040"/>
            <a:ext cx="10789920" cy="140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8680" y="1623040"/>
            <a:ext cx="2377440" cy="1000000"/>
          </a:xfrm>
          <a:prstGeom prst="rect">
            <a:avLst/>
          </a:prstGeom>
          <a:noFill/>
        </p:spPr>
        <p:txBody>
          <a:bodyPr wrap="square">
            <a:spAutoFit/>
          </a:bodyPr>
          <a:lstStyle/>
          <a:p>
            <a:pPr algn="l"/>
            <a:r>
              <a:rPr sz="1600" b="1" i="0">
                <a:solidFill>
                  <a:srgbClr val="C4A574"/>
                </a:solidFill>
                <a:latin typeface="Calibri"/>
              </a:rPr>
              <a:t>Chapter 1</a:t>
            </a:r>
          </a:p>
        </p:txBody>
      </p:sp>
      <p:sp>
        <p:nvSpPr>
          <p:cNvPr id="8" name="TextBox 7"/>
          <p:cNvSpPr txBox="1"/>
          <p:nvPr/>
        </p:nvSpPr>
        <p:spPr>
          <a:xfrm>
            <a:off x="3291840" y="1623040"/>
            <a:ext cx="7955280" cy="1100000"/>
          </a:xfrm>
          <a:prstGeom prst="rect">
            <a:avLst/>
          </a:prstGeom>
          <a:noFill/>
        </p:spPr>
        <p:txBody>
          <a:bodyPr wrap="square">
            <a:spAutoFit/>
          </a:bodyPr>
          <a:lstStyle/>
          <a:p>
            <a:pPr algn="l"/>
            <a:r>
              <a:rPr sz="1600" b="0" i="0">
                <a:solidFill>
                  <a:srgbClr val="F0E6DC"/>
                </a:solidFill>
                <a:latin typeface="Calibri"/>
              </a:rPr>
              <a:t>John the apostle. John the Baptist. The first disciples. Words that confess who He is.</a:t>
            </a:r>
          </a:p>
        </p:txBody>
      </p:sp>
      <p:sp>
        <p:nvSpPr>
          <p:cNvPr id="9" name="Rounded Rectangle 8"/>
          <p:cNvSpPr/>
          <p:nvPr/>
        </p:nvSpPr>
        <p:spPr>
          <a:xfrm>
            <a:off x="685800" y="2963040"/>
            <a:ext cx="10789920" cy="140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868680" y="3123040"/>
            <a:ext cx="2377440" cy="1000000"/>
          </a:xfrm>
          <a:prstGeom prst="rect">
            <a:avLst/>
          </a:prstGeom>
          <a:noFill/>
        </p:spPr>
        <p:txBody>
          <a:bodyPr wrap="square">
            <a:spAutoFit/>
          </a:bodyPr>
          <a:lstStyle/>
          <a:p>
            <a:pPr algn="l"/>
            <a:r>
              <a:rPr sz="1600" b="1" i="0">
                <a:solidFill>
                  <a:srgbClr val="C4A574"/>
                </a:solidFill>
                <a:latin typeface="Calibri"/>
              </a:rPr>
              <a:t>Chapter 2</a:t>
            </a:r>
          </a:p>
        </p:txBody>
      </p:sp>
      <p:sp>
        <p:nvSpPr>
          <p:cNvPr id="11" name="TextBox 10"/>
          <p:cNvSpPr txBox="1"/>
          <p:nvPr/>
        </p:nvSpPr>
        <p:spPr>
          <a:xfrm>
            <a:off x="3291840" y="3123040"/>
            <a:ext cx="7955280" cy="1100000"/>
          </a:xfrm>
          <a:prstGeom prst="rect">
            <a:avLst/>
          </a:prstGeom>
          <a:noFill/>
        </p:spPr>
        <p:txBody>
          <a:bodyPr wrap="square">
            <a:spAutoFit/>
          </a:bodyPr>
          <a:lstStyle/>
          <a:p>
            <a:pPr algn="l"/>
            <a:r>
              <a:rPr sz="1600" b="0" i="0">
                <a:solidFill>
                  <a:srgbClr val="F0E6DC"/>
                </a:solidFill>
                <a:latin typeface="Calibri"/>
              </a:rPr>
              <a:t>Works that prove who He is. John will now alternate words and works through the Gospel.</a:t>
            </a:r>
          </a:p>
        </p:txBody>
      </p:sp>
      <p:sp>
        <p:nvSpPr>
          <p:cNvPr id="12" name="Rounded Rectangle 11"/>
          <p:cNvSpPr/>
          <p:nvPr/>
        </p:nvSpPr>
        <p:spPr>
          <a:xfrm>
            <a:off x="685800" y="4463040"/>
            <a:ext cx="10789920" cy="140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68680" y="4623040"/>
            <a:ext cx="2377440" cy="1000000"/>
          </a:xfrm>
          <a:prstGeom prst="rect">
            <a:avLst/>
          </a:prstGeom>
          <a:noFill/>
        </p:spPr>
        <p:txBody>
          <a:bodyPr wrap="square">
            <a:spAutoFit/>
          </a:bodyPr>
          <a:lstStyle/>
          <a:p>
            <a:pPr algn="l"/>
            <a:r>
              <a:rPr sz="1600" b="1" i="0">
                <a:solidFill>
                  <a:srgbClr val="C4A574"/>
                </a:solidFill>
                <a:latin typeface="Calibri"/>
              </a:rPr>
              <a:t>Purpose unchanged</a:t>
            </a:r>
          </a:p>
        </p:txBody>
      </p:sp>
      <p:sp>
        <p:nvSpPr>
          <p:cNvPr id="14" name="TextBox 13"/>
          <p:cNvSpPr txBox="1"/>
          <p:nvPr/>
        </p:nvSpPr>
        <p:spPr>
          <a:xfrm>
            <a:off x="3291840" y="4623040"/>
            <a:ext cx="7955280" cy="1100000"/>
          </a:xfrm>
          <a:prstGeom prst="rect">
            <a:avLst/>
          </a:prstGeom>
          <a:noFill/>
        </p:spPr>
        <p:txBody>
          <a:bodyPr wrap="square">
            <a:spAutoFit/>
          </a:bodyPr>
          <a:lstStyle/>
          <a:p>
            <a:pPr algn="l"/>
            <a:r>
              <a:rPr sz="1600" b="0" i="0">
                <a:solidFill>
                  <a:srgbClr val="F0E6DC"/>
                </a:solidFill>
                <a:latin typeface="Calibri"/>
              </a:rPr>
              <a:t>These are written that you may believe that Jesus is the Christ, the Son of God, and that by believing you may have life in his name. (John 20:31)</a:t>
            </a:r>
          </a:p>
        </p:txBody>
      </p:sp>
      <p:sp>
        <p:nvSpPr>
          <p:cNvPr id="15" name="TextBox 14"/>
          <p:cNvSpPr txBox="1"/>
          <p:nvPr/>
        </p:nvSpPr>
        <p:spPr>
          <a:xfrm>
            <a:off x="685800" y="6464808"/>
            <a:ext cx="10820400" cy="237744"/>
          </a:xfrm>
          <a:prstGeom prst="rect">
            <a:avLst/>
          </a:prstGeom>
          <a:noFill/>
        </p:spPr>
        <p:txBody>
          <a:bodyPr wrap="square">
            <a:spAutoFit/>
          </a:bodyPr>
          <a:lstStyle/>
          <a:p>
            <a:pPr algn="l"/>
            <a:r>
              <a:rPr sz="1200" b="0" i="0">
                <a:solidFill>
                  <a:srgbClr val="D4C4B4"/>
                </a:solidFill>
                <a:latin typeface="Calibri"/>
              </a:rPr>
              <a:t>John 20:31  ·  biblegateway.com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i="0">
                <a:solidFill>
                  <a:srgbClr val="C4A574"/>
                </a:solidFill>
                <a:latin typeface="Calibri"/>
              </a:rPr>
              <a:t>WHERE WE ARE</a:t>
            </a:r>
          </a:p>
        </p:txBody>
      </p:sp>
      <p:sp>
        <p:nvSpPr>
          <p:cNvPr id="5" name="TextBox 4"/>
          <p:cNvSpPr txBox="1"/>
          <p:nvPr/>
        </p:nvSpPr>
        <p:spPr>
          <a:xfrm>
            <a:off x="685800" y="804672"/>
            <a:ext cx="10789920" cy="457200"/>
          </a:xfrm>
          <a:prstGeom prst="rect">
            <a:avLst/>
          </a:prstGeom>
          <a:noFill/>
        </p:spPr>
        <p:txBody>
          <a:bodyPr wrap="square">
            <a:spAutoFit/>
          </a:bodyPr>
          <a:lstStyle/>
          <a:p>
            <a:pPr algn="l"/>
            <a:r>
              <a:rPr sz="2800" b="1" i="0">
                <a:solidFill>
                  <a:srgbClr val="F7F5F0"/>
                </a:solidFill>
                <a:latin typeface="Calibri"/>
              </a:rPr>
              <a:t>Public ministry begins</a:t>
            </a:r>
          </a:p>
        </p:txBody>
      </p:sp>
      <p:sp>
        <p:nvSpPr>
          <p:cNvPr id="6" name="Rounded Rectangle 5"/>
          <p:cNvSpPr/>
          <p:nvPr/>
        </p:nvSpPr>
        <p:spPr>
          <a:xfrm>
            <a:off x="685800" y="1554480"/>
            <a:ext cx="2600000" cy="360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25800" y="1700000"/>
            <a:ext cx="2300000" cy="500000"/>
          </a:xfrm>
          <a:prstGeom prst="rect">
            <a:avLst/>
          </a:prstGeom>
          <a:noFill/>
        </p:spPr>
        <p:txBody>
          <a:bodyPr wrap="square">
            <a:spAutoFit/>
          </a:bodyPr>
          <a:lstStyle/>
          <a:p>
            <a:pPr algn="l"/>
            <a:r>
              <a:rPr sz="1400" b="1" i="0">
                <a:solidFill>
                  <a:srgbClr val="C4A574"/>
                </a:solidFill>
                <a:latin typeface="Calibri"/>
              </a:rPr>
              <a:t>John 1</a:t>
            </a:r>
          </a:p>
        </p:txBody>
      </p:sp>
      <p:sp>
        <p:nvSpPr>
          <p:cNvPr id="8" name="TextBox 7"/>
          <p:cNvSpPr txBox="1"/>
          <p:nvPr/>
        </p:nvSpPr>
        <p:spPr>
          <a:xfrm>
            <a:off x="825800" y="2300000"/>
            <a:ext cx="2300000" cy="800000"/>
          </a:xfrm>
          <a:prstGeom prst="rect">
            <a:avLst/>
          </a:prstGeom>
          <a:noFill/>
        </p:spPr>
        <p:txBody>
          <a:bodyPr wrap="square">
            <a:spAutoFit/>
          </a:bodyPr>
          <a:lstStyle/>
          <a:p>
            <a:pPr algn="l"/>
            <a:r>
              <a:rPr sz="1800" b="1" i="0">
                <a:solidFill>
                  <a:srgbClr val="F7F5F0"/>
                </a:solidFill>
                <a:latin typeface="Calibri"/>
              </a:rPr>
              <a:t>Verbal testimony</a:t>
            </a:r>
          </a:p>
        </p:txBody>
      </p:sp>
      <p:sp>
        <p:nvSpPr>
          <p:cNvPr id="9" name="TextBox 8"/>
          <p:cNvSpPr txBox="1"/>
          <p:nvPr/>
        </p:nvSpPr>
        <p:spPr>
          <a:xfrm>
            <a:off x="825800" y="3200000"/>
            <a:ext cx="2300000" cy="1400000"/>
          </a:xfrm>
          <a:prstGeom prst="rect">
            <a:avLst/>
          </a:prstGeom>
          <a:noFill/>
        </p:spPr>
        <p:txBody>
          <a:bodyPr wrap="square">
            <a:spAutoFit/>
          </a:bodyPr>
          <a:lstStyle/>
          <a:p>
            <a:pPr algn="l"/>
            <a:r>
              <a:rPr sz="1400" b="0" i="0">
                <a:solidFill>
                  <a:srgbClr val="D4C4B4"/>
                </a:solidFill>
                <a:latin typeface="Calibri"/>
              </a:rPr>
              <a:t>Who He is, spoken</a:t>
            </a:r>
          </a:p>
        </p:txBody>
      </p:sp>
      <p:sp>
        <p:nvSpPr>
          <p:cNvPr id="10" name="Rounded Rectangle 9"/>
          <p:cNvSpPr/>
          <p:nvPr/>
        </p:nvSpPr>
        <p:spPr>
          <a:xfrm>
            <a:off x="3445800" y="1554480"/>
            <a:ext cx="2600000" cy="360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3585800" y="1700000"/>
            <a:ext cx="2300000" cy="500000"/>
          </a:xfrm>
          <a:prstGeom prst="rect">
            <a:avLst/>
          </a:prstGeom>
          <a:noFill/>
        </p:spPr>
        <p:txBody>
          <a:bodyPr wrap="square">
            <a:spAutoFit/>
          </a:bodyPr>
          <a:lstStyle/>
          <a:p>
            <a:pPr algn="l"/>
            <a:r>
              <a:rPr sz="1400" b="1" i="0">
                <a:solidFill>
                  <a:srgbClr val="C4A574"/>
                </a:solidFill>
                <a:latin typeface="Calibri"/>
              </a:rPr>
              <a:t>John 2–12</a:t>
            </a:r>
          </a:p>
        </p:txBody>
      </p:sp>
      <p:sp>
        <p:nvSpPr>
          <p:cNvPr id="12" name="TextBox 11"/>
          <p:cNvSpPr txBox="1"/>
          <p:nvPr/>
        </p:nvSpPr>
        <p:spPr>
          <a:xfrm>
            <a:off x="3585800" y="2300000"/>
            <a:ext cx="2300000" cy="800000"/>
          </a:xfrm>
          <a:prstGeom prst="rect">
            <a:avLst/>
          </a:prstGeom>
          <a:noFill/>
        </p:spPr>
        <p:txBody>
          <a:bodyPr wrap="square">
            <a:spAutoFit/>
          </a:bodyPr>
          <a:lstStyle/>
          <a:p>
            <a:pPr algn="l"/>
            <a:r>
              <a:rPr sz="1800" b="1" i="0">
                <a:solidFill>
                  <a:srgbClr val="F7F5F0"/>
                </a:solidFill>
                <a:latin typeface="Calibri"/>
              </a:rPr>
              <a:t>Public ministry</a:t>
            </a:r>
          </a:p>
        </p:txBody>
      </p:sp>
      <p:sp>
        <p:nvSpPr>
          <p:cNvPr id="13" name="TextBox 12"/>
          <p:cNvSpPr txBox="1"/>
          <p:nvPr/>
        </p:nvSpPr>
        <p:spPr>
          <a:xfrm>
            <a:off x="3585800" y="3200000"/>
            <a:ext cx="2300000" cy="1400000"/>
          </a:xfrm>
          <a:prstGeom prst="rect">
            <a:avLst/>
          </a:prstGeom>
          <a:noFill/>
        </p:spPr>
        <p:txBody>
          <a:bodyPr wrap="square">
            <a:spAutoFit/>
          </a:bodyPr>
          <a:lstStyle/>
          <a:p>
            <a:pPr algn="l"/>
            <a:r>
              <a:rPr sz="1400" b="0" i="0">
                <a:solidFill>
                  <a:srgbClr val="D4C4B4"/>
                </a:solidFill>
                <a:latin typeface="Calibri"/>
              </a:rPr>
              <a:t>Signs and words to Israel</a:t>
            </a:r>
          </a:p>
        </p:txBody>
      </p:sp>
      <p:sp>
        <p:nvSpPr>
          <p:cNvPr id="14" name="Rounded Rectangle 13"/>
          <p:cNvSpPr/>
          <p:nvPr/>
        </p:nvSpPr>
        <p:spPr>
          <a:xfrm>
            <a:off x="6205800" y="1554480"/>
            <a:ext cx="2600000" cy="360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6345800" y="1700000"/>
            <a:ext cx="2300000" cy="500000"/>
          </a:xfrm>
          <a:prstGeom prst="rect">
            <a:avLst/>
          </a:prstGeom>
          <a:noFill/>
        </p:spPr>
        <p:txBody>
          <a:bodyPr wrap="square">
            <a:spAutoFit/>
          </a:bodyPr>
          <a:lstStyle/>
          <a:p>
            <a:pPr algn="l"/>
            <a:r>
              <a:rPr sz="1400" b="1" i="0">
                <a:solidFill>
                  <a:srgbClr val="C4A574"/>
                </a:solidFill>
                <a:latin typeface="Calibri"/>
              </a:rPr>
              <a:t>John 13–17</a:t>
            </a:r>
          </a:p>
        </p:txBody>
      </p:sp>
      <p:sp>
        <p:nvSpPr>
          <p:cNvPr id="16" name="TextBox 15"/>
          <p:cNvSpPr txBox="1"/>
          <p:nvPr/>
        </p:nvSpPr>
        <p:spPr>
          <a:xfrm>
            <a:off x="6345800" y="2300000"/>
            <a:ext cx="2300000" cy="800000"/>
          </a:xfrm>
          <a:prstGeom prst="rect">
            <a:avLst/>
          </a:prstGeom>
          <a:noFill/>
        </p:spPr>
        <p:txBody>
          <a:bodyPr wrap="square">
            <a:spAutoFit/>
          </a:bodyPr>
          <a:lstStyle/>
          <a:p>
            <a:pPr algn="l"/>
            <a:r>
              <a:rPr sz="1800" b="1" i="0">
                <a:solidFill>
                  <a:srgbClr val="F7F5F0"/>
                </a:solidFill>
                <a:latin typeface="Calibri"/>
              </a:rPr>
              <a:t>Private ministry</a:t>
            </a:r>
          </a:p>
        </p:txBody>
      </p:sp>
      <p:sp>
        <p:nvSpPr>
          <p:cNvPr id="17" name="TextBox 16"/>
          <p:cNvSpPr txBox="1"/>
          <p:nvPr/>
        </p:nvSpPr>
        <p:spPr>
          <a:xfrm>
            <a:off x="6345800" y="3200000"/>
            <a:ext cx="2300000" cy="1400000"/>
          </a:xfrm>
          <a:prstGeom prst="rect">
            <a:avLst/>
          </a:prstGeom>
          <a:noFill/>
        </p:spPr>
        <p:txBody>
          <a:bodyPr wrap="square">
            <a:spAutoFit/>
          </a:bodyPr>
          <a:lstStyle/>
          <a:p>
            <a:pPr algn="l"/>
            <a:r>
              <a:rPr sz="1400" b="0" i="0">
                <a:solidFill>
                  <a:srgbClr val="D4C4B4"/>
                </a:solidFill>
                <a:latin typeface="Calibri"/>
              </a:rPr>
              <a:t>Upper Room — His own</a:t>
            </a:r>
          </a:p>
        </p:txBody>
      </p:sp>
      <p:sp>
        <p:nvSpPr>
          <p:cNvPr id="18" name="Rounded Rectangle 17"/>
          <p:cNvSpPr/>
          <p:nvPr/>
        </p:nvSpPr>
        <p:spPr>
          <a:xfrm>
            <a:off x="8965800" y="1554480"/>
            <a:ext cx="2600000" cy="360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9105800" y="1700000"/>
            <a:ext cx="2300000" cy="500000"/>
          </a:xfrm>
          <a:prstGeom prst="rect">
            <a:avLst/>
          </a:prstGeom>
          <a:noFill/>
        </p:spPr>
        <p:txBody>
          <a:bodyPr wrap="square">
            <a:spAutoFit/>
          </a:bodyPr>
          <a:lstStyle/>
          <a:p>
            <a:pPr algn="l"/>
            <a:r>
              <a:rPr sz="1400" b="1" i="0">
                <a:solidFill>
                  <a:srgbClr val="C4A574"/>
                </a:solidFill>
                <a:latin typeface="Calibri"/>
              </a:rPr>
              <a:t>John 18–21</a:t>
            </a:r>
          </a:p>
        </p:txBody>
      </p:sp>
      <p:sp>
        <p:nvSpPr>
          <p:cNvPr id="20" name="TextBox 19"/>
          <p:cNvSpPr txBox="1"/>
          <p:nvPr/>
        </p:nvSpPr>
        <p:spPr>
          <a:xfrm>
            <a:off x="9105800" y="2300000"/>
            <a:ext cx="2300000" cy="800000"/>
          </a:xfrm>
          <a:prstGeom prst="rect">
            <a:avLst/>
          </a:prstGeom>
          <a:noFill/>
        </p:spPr>
        <p:txBody>
          <a:bodyPr wrap="square">
            <a:spAutoFit/>
          </a:bodyPr>
          <a:lstStyle/>
          <a:p>
            <a:pPr algn="l"/>
            <a:r>
              <a:rPr sz="1800" b="1" i="0">
                <a:solidFill>
                  <a:srgbClr val="F7F5F0"/>
                </a:solidFill>
                <a:latin typeface="Calibri"/>
              </a:rPr>
              <a:t>The hour</a:t>
            </a:r>
          </a:p>
        </p:txBody>
      </p:sp>
      <p:sp>
        <p:nvSpPr>
          <p:cNvPr id="21" name="TextBox 20"/>
          <p:cNvSpPr txBox="1"/>
          <p:nvPr/>
        </p:nvSpPr>
        <p:spPr>
          <a:xfrm>
            <a:off x="9105800" y="3200000"/>
            <a:ext cx="2300000" cy="1400000"/>
          </a:xfrm>
          <a:prstGeom prst="rect">
            <a:avLst/>
          </a:prstGeom>
          <a:noFill/>
        </p:spPr>
        <p:txBody>
          <a:bodyPr wrap="square">
            <a:spAutoFit/>
          </a:bodyPr>
          <a:lstStyle/>
          <a:p>
            <a:pPr algn="l"/>
            <a:r>
              <a:rPr sz="1400" b="0" i="0">
                <a:solidFill>
                  <a:srgbClr val="D4C4B4"/>
                </a:solidFill>
                <a:latin typeface="Calibri"/>
              </a:rPr>
              <a:t>Death, resurrection, appearances</a:t>
            </a:r>
          </a:p>
        </p:txBody>
      </p:sp>
      <p:sp>
        <p:nvSpPr>
          <p:cNvPr id="22" name="TextBox 21"/>
          <p:cNvSpPr txBox="1"/>
          <p:nvPr/>
        </p:nvSpPr>
        <p:spPr>
          <a:xfrm>
            <a:off x="685800" y="6464808"/>
            <a:ext cx="10820400" cy="237744"/>
          </a:xfrm>
          <a:prstGeom prst="rect">
            <a:avLst/>
          </a:prstGeom>
          <a:noFill/>
        </p:spPr>
        <p:txBody>
          <a:bodyPr wrap="square">
            <a:spAutoFit/>
          </a:bodyPr>
          <a:lstStyle/>
          <a:p>
            <a:pPr algn="l"/>
            <a:r>
              <a:rPr sz="1200" b="0" i="0">
                <a:solidFill>
                  <a:srgbClr val="D4C4B4"/>
                </a:solidFill>
                <a:latin typeface="Calibri"/>
              </a:rPr>
              <a:t>Cana is the first public act. Nazareth will later try to throw Him off the cliff.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i="0">
                <a:solidFill>
                  <a:srgbClr val="C4A574"/>
                </a:solidFill>
                <a:latin typeface="Calibri"/>
              </a:rPr>
              <a:t>JOHN’S EIGHT SIGNS</a:t>
            </a:r>
          </a:p>
        </p:txBody>
      </p:sp>
      <p:sp>
        <p:nvSpPr>
          <p:cNvPr id="5" name="TextBox 4"/>
          <p:cNvSpPr txBox="1"/>
          <p:nvPr/>
        </p:nvSpPr>
        <p:spPr>
          <a:xfrm>
            <a:off x="685800" y="804672"/>
            <a:ext cx="10789920" cy="457200"/>
          </a:xfrm>
          <a:prstGeom prst="rect">
            <a:avLst/>
          </a:prstGeom>
          <a:noFill/>
        </p:spPr>
        <p:txBody>
          <a:bodyPr wrap="square">
            <a:spAutoFit/>
          </a:bodyPr>
          <a:lstStyle/>
          <a:p>
            <a:pPr algn="l"/>
            <a:r>
              <a:rPr sz="2800" b="1" i="0">
                <a:solidFill>
                  <a:srgbClr val="F7F5F0"/>
                </a:solidFill>
                <a:latin typeface="Calibri"/>
              </a:rPr>
              <a:t>Samples of what only God can do</a:t>
            </a:r>
          </a:p>
        </p:txBody>
      </p:sp>
      <p:sp>
        <p:nvSpPr>
          <p:cNvPr id="6" name="Rounded Rectangle 5"/>
          <p:cNvSpPr/>
          <p:nvPr/>
        </p:nvSpPr>
        <p:spPr>
          <a:xfrm>
            <a:off x="685800" y="1554480"/>
            <a:ext cx="2600000" cy="200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25800" y="1714480"/>
            <a:ext cx="2300000" cy="400000"/>
          </a:xfrm>
          <a:prstGeom prst="rect">
            <a:avLst/>
          </a:prstGeom>
          <a:noFill/>
        </p:spPr>
        <p:txBody>
          <a:bodyPr wrap="square">
            <a:spAutoFit/>
          </a:bodyPr>
          <a:lstStyle/>
          <a:p>
            <a:pPr algn="l"/>
            <a:r>
              <a:rPr sz="1300" b="1" i="0">
                <a:solidFill>
                  <a:srgbClr val="C4A574"/>
                </a:solidFill>
                <a:latin typeface="Calibri"/>
              </a:rPr>
              <a:t>John 2</a:t>
            </a:r>
          </a:p>
        </p:txBody>
      </p:sp>
      <p:sp>
        <p:nvSpPr>
          <p:cNvPr id="8" name="TextBox 7"/>
          <p:cNvSpPr txBox="1"/>
          <p:nvPr/>
        </p:nvSpPr>
        <p:spPr>
          <a:xfrm>
            <a:off x="825800" y="2154480"/>
            <a:ext cx="2300000" cy="900000"/>
          </a:xfrm>
          <a:prstGeom prst="rect">
            <a:avLst/>
          </a:prstGeom>
          <a:noFill/>
        </p:spPr>
        <p:txBody>
          <a:bodyPr wrap="square">
            <a:spAutoFit/>
          </a:bodyPr>
          <a:lstStyle/>
          <a:p>
            <a:pPr algn="l"/>
            <a:r>
              <a:rPr sz="1800" b="1" i="0">
                <a:solidFill>
                  <a:srgbClr val="F7F5F0"/>
                </a:solidFill>
                <a:latin typeface="Calibri"/>
              </a:rPr>
              <a:t>Water into wine</a:t>
            </a:r>
          </a:p>
        </p:txBody>
      </p:sp>
      <p:sp>
        <p:nvSpPr>
          <p:cNvPr id="9" name="Rounded Rectangle 8"/>
          <p:cNvSpPr/>
          <p:nvPr/>
        </p:nvSpPr>
        <p:spPr>
          <a:xfrm>
            <a:off x="3445800" y="1554480"/>
            <a:ext cx="2600000" cy="200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585800" y="1714480"/>
            <a:ext cx="2300000" cy="400000"/>
          </a:xfrm>
          <a:prstGeom prst="rect">
            <a:avLst/>
          </a:prstGeom>
          <a:noFill/>
        </p:spPr>
        <p:txBody>
          <a:bodyPr wrap="square">
            <a:spAutoFit/>
          </a:bodyPr>
          <a:lstStyle/>
          <a:p>
            <a:pPr algn="l"/>
            <a:r>
              <a:rPr sz="1300" b="1" i="0">
                <a:solidFill>
                  <a:srgbClr val="C4A574"/>
                </a:solidFill>
                <a:latin typeface="Calibri"/>
              </a:rPr>
              <a:t>John 4</a:t>
            </a:r>
          </a:p>
        </p:txBody>
      </p:sp>
      <p:sp>
        <p:nvSpPr>
          <p:cNvPr id="11" name="TextBox 10"/>
          <p:cNvSpPr txBox="1"/>
          <p:nvPr/>
        </p:nvSpPr>
        <p:spPr>
          <a:xfrm>
            <a:off x="3585800" y="2154480"/>
            <a:ext cx="2300000" cy="900000"/>
          </a:xfrm>
          <a:prstGeom prst="rect">
            <a:avLst/>
          </a:prstGeom>
          <a:noFill/>
        </p:spPr>
        <p:txBody>
          <a:bodyPr wrap="square">
            <a:spAutoFit/>
          </a:bodyPr>
          <a:lstStyle/>
          <a:p>
            <a:pPr algn="l"/>
            <a:r>
              <a:rPr sz="1800" b="1" i="0">
                <a:solidFill>
                  <a:srgbClr val="F7F5F0"/>
                </a:solidFill>
                <a:latin typeface="Calibri"/>
              </a:rPr>
              <a:t>The official’s son</a:t>
            </a:r>
          </a:p>
        </p:txBody>
      </p:sp>
      <p:sp>
        <p:nvSpPr>
          <p:cNvPr id="12" name="Rounded Rectangle 11"/>
          <p:cNvSpPr/>
          <p:nvPr/>
        </p:nvSpPr>
        <p:spPr>
          <a:xfrm>
            <a:off x="6205800" y="1554480"/>
            <a:ext cx="2600000" cy="200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345800" y="1714480"/>
            <a:ext cx="2300000" cy="400000"/>
          </a:xfrm>
          <a:prstGeom prst="rect">
            <a:avLst/>
          </a:prstGeom>
          <a:noFill/>
        </p:spPr>
        <p:txBody>
          <a:bodyPr wrap="square">
            <a:spAutoFit/>
          </a:bodyPr>
          <a:lstStyle/>
          <a:p>
            <a:pPr algn="l"/>
            <a:r>
              <a:rPr sz="1300" b="1" i="0">
                <a:solidFill>
                  <a:srgbClr val="C4A574"/>
                </a:solidFill>
                <a:latin typeface="Calibri"/>
              </a:rPr>
              <a:t>John 5</a:t>
            </a:r>
          </a:p>
        </p:txBody>
      </p:sp>
      <p:sp>
        <p:nvSpPr>
          <p:cNvPr id="14" name="TextBox 13"/>
          <p:cNvSpPr txBox="1"/>
          <p:nvPr/>
        </p:nvSpPr>
        <p:spPr>
          <a:xfrm>
            <a:off x="6345800" y="2154480"/>
            <a:ext cx="2300000" cy="900000"/>
          </a:xfrm>
          <a:prstGeom prst="rect">
            <a:avLst/>
          </a:prstGeom>
          <a:noFill/>
        </p:spPr>
        <p:txBody>
          <a:bodyPr wrap="square">
            <a:spAutoFit/>
          </a:bodyPr>
          <a:lstStyle/>
          <a:p>
            <a:pPr algn="l"/>
            <a:r>
              <a:rPr sz="1800" b="1" i="0">
                <a:solidFill>
                  <a:srgbClr val="F7F5F0"/>
                </a:solidFill>
                <a:latin typeface="Calibri"/>
              </a:rPr>
              <a:t>The paralyzed man</a:t>
            </a:r>
          </a:p>
        </p:txBody>
      </p:sp>
      <p:sp>
        <p:nvSpPr>
          <p:cNvPr id="15" name="Rounded Rectangle 14"/>
          <p:cNvSpPr/>
          <p:nvPr/>
        </p:nvSpPr>
        <p:spPr>
          <a:xfrm>
            <a:off x="8965800" y="1554480"/>
            <a:ext cx="2600000" cy="200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105800" y="1714480"/>
            <a:ext cx="2300000" cy="400000"/>
          </a:xfrm>
          <a:prstGeom prst="rect">
            <a:avLst/>
          </a:prstGeom>
          <a:noFill/>
        </p:spPr>
        <p:txBody>
          <a:bodyPr wrap="square">
            <a:spAutoFit/>
          </a:bodyPr>
          <a:lstStyle/>
          <a:p>
            <a:pPr algn="l"/>
            <a:r>
              <a:rPr sz="1300" b="1" i="0">
                <a:solidFill>
                  <a:srgbClr val="C4A574"/>
                </a:solidFill>
                <a:latin typeface="Calibri"/>
              </a:rPr>
              <a:t>John 6</a:t>
            </a:r>
          </a:p>
        </p:txBody>
      </p:sp>
      <p:sp>
        <p:nvSpPr>
          <p:cNvPr id="17" name="TextBox 16"/>
          <p:cNvSpPr txBox="1"/>
          <p:nvPr/>
        </p:nvSpPr>
        <p:spPr>
          <a:xfrm>
            <a:off x="9105800" y="2154480"/>
            <a:ext cx="2300000" cy="900000"/>
          </a:xfrm>
          <a:prstGeom prst="rect">
            <a:avLst/>
          </a:prstGeom>
          <a:noFill/>
        </p:spPr>
        <p:txBody>
          <a:bodyPr wrap="square">
            <a:spAutoFit/>
          </a:bodyPr>
          <a:lstStyle/>
          <a:p>
            <a:pPr algn="l"/>
            <a:r>
              <a:rPr sz="1800" b="1" i="0">
                <a:solidFill>
                  <a:srgbClr val="F7F5F0"/>
                </a:solidFill>
                <a:latin typeface="Calibri"/>
              </a:rPr>
              <a:t>Bread for thousands</a:t>
            </a:r>
          </a:p>
        </p:txBody>
      </p:sp>
      <p:sp>
        <p:nvSpPr>
          <p:cNvPr id="18" name="Rounded Rectangle 17"/>
          <p:cNvSpPr/>
          <p:nvPr/>
        </p:nvSpPr>
        <p:spPr>
          <a:xfrm>
            <a:off x="685800" y="3754480"/>
            <a:ext cx="2600000" cy="200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25800" y="3914480"/>
            <a:ext cx="2300000" cy="400000"/>
          </a:xfrm>
          <a:prstGeom prst="rect">
            <a:avLst/>
          </a:prstGeom>
          <a:noFill/>
        </p:spPr>
        <p:txBody>
          <a:bodyPr wrap="square">
            <a:spAutoFit/>
          </a:bodyPr>
          <a:lstStyle/>
          <a:p>
            <a:pPr algn="l"/>
            <a:r>
              <a:rPr sz="1300" b="1" i="0">
                <a:solidFill>
                  <a:srgbClr val="C4A574"/>
                </a:solidFill>
                <a:latin typeface="Calibri"/>
              </a:rPr>
              <a:t>John 6</a:t>
            </a:r>
          </a:p>
        </p:txBody>
      </p:sp>
      <p:sp>
        <p:nvSpPr>
          <p:cNvPr id="20" name="TextBox 19"/>
          <p:cNvSpPr txBox="1"/>
          <p:nvPr/>
        </p:nvSpPr>
        <p:spPr>
          <a:xfrm>
            <a:off x="825800" y="4354480"/>
            <a:ext cx="2300000" cy="900000"/>
          </a:xfrm>
          <a:prstGeom prst="rect">
            <a:avLst/>
          </a:prstGeom>
          <a:noFill/>
        </p:spPr>
        <p:txBody>
          <a:bodyPr wrap="square">
            <a:spAutoFit/>
          </a:bodyPr>
          <a:lstStyle/>
          <a:p>
            <a:pPr algn="l"/>
            <a:r>
              <a:rPr sz="1800" b="1" i="0">
                <a:solidFill>
                  <a:srgbClr val="F7F5F0"/>
                </a:solidFill>
                <a:latin typeface="Calibri"/>
              </a:rPr>
              <a:t>Walks on the sea</a:t>
            </a:r>
          </a:p>
        </p:txBody>
      </p:sp>
      <p:sp>
        <p:nvSpPr>
          <p:cNvPr id="21" name="Rounded Rectangle 20"/>
          <p:cNvSpPr/>
          <p:nvPr/>
        </p:nvSpPr>
        <p:spPr>
          <a:xfrm>
            <a:off x="3445800" y="3754480"/>
            <a:ext cx="2600000" cy="200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3585800" y="3914480"/>
            <a:ext cx="2300000" cy="400000"/>
          </a:xfrm>
          <a:prstGeom prst="rect">
            <a:avLst/>
          </a:prstGeom>
          <a:noFill/>
        </p:spPr>
        <p:txBody>
          <a:bodyPr wrap="square">
            <a:spAutoFit/>
          </a:bodyPr>
          <a:lstStyle/>
          <a:p>
            <a:pPr algn="l"/>
            <a:r>
              <a:rPr sz="1300" b="1" i="0">
                <a:solidFill>
                  <a:srgbClr val="C4A574"/>
                </a:solidFill>
                <a:latin typeface="Calibri"/>
              </a:rPr>
              <a:t>John 9</a:t>
            </a:r>
          </a:p>
        </p:txBody>
      </p:sp>
      <p:sp>
        <p:nvSpPr>
          <p:cNvPr id="23" name="TextBox 22"/>
          <p:cNvSpPr txBox="1"/>
          <p:nvPr/>
        </p:nvSpPr>
        <p:spPr>
          <a:xfrm>
            <a:off x="3585800" y="4354480"/>
            <a:ext cx="2300000" cy="900000"/>
          </a:xfrm>
          <a:prstGeom prst="rect">
            <a:avLst/>
          </a:prstGeom>
          <a:noFill/>
        </p:spPr>
        <p:txBody>
          <a:bodyPr wrap="square">
            <a:spAutoFit/>
          </a:bodyPr>
          <a:lstStyle/>
          <a:p>
            <a:pPr algn="l"/>
            <a:r>
              <a:rPr sz="1800" b="1" i="0">
                <a:solidFill>
                  <a:srgbClr val="F7F5F0"/>
                </a:solidFill>
                <a:latin typeface="Calibri"/>
              </a:rPr>
              <a:t>Sight to the blind</a:t>
            </a:r>
          </a:p>
        </p:txBody>
      </p:sp>
      <p:sp>
        <p:nvSpPr>
          <p:cNvPr id="24" name="Rounded Rectangle 23"/>
          <p:cNvSpPr/>
          <p:nvPr/>
        </p:nvSpPr>
        <p:spPr>
          <a:xfrm>
            <a:off x="6205800" y="3754480"/>
            <a:ext cx="2600000" cy="200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6345800" y="3914480"/>
            <a:ext cx="2300000" cy="400000"/>
          </a:xfrm>
          <a:prstGeom prst="rect">
            <a:avLst/>
          </a:prstGeom>
          <a:noFill/>
        </p:spPr>
        <p:txBody>
          <a:bodyPr wrap="square">
            <a:spAutoFit/>
          </a:bodyPr>
          <a:lstStyle/>
          <a:p>
            <a:pPr algn="l"/>
            <a:r>
              <a:rPr sz="1300" b="1" i="0">
                <a:solidFill>
                  <a:srgbClr val="C4A574"/>
                </a:solidFill>
                <a:latin typeface="Calibri"/>
              </a:rPr>
              <a:t>John 11</a:t>
            </a:r>
          </a:p>
        </p:txBody>
      </p:sp>
      <p:sp>
        <p:nvSpPr>
          <p:cNvPr id="26" name="TextBox 25"/>
          <p:cNvSpPr txBox="1"/>
          <p:nvPr/>
        </p:nvSpPr>
        <p:spPr>
          <a:xfrm>
            <a:off x="6345800" y="4354480"/>
            <a:ext cx="2300000" cy="900000"/>
          </a:xfrm>
          <a:prstGeom prst="rect">
            <a:avLst/>
          </a:prstGeom>
          <a:noFill/>
        </p:spPr>
        <p:txBody>
          <a:bodyPr wrap="square">
            <a:spAutoFit/>
          </a:bodyPr>
          <a:lstStyle/>
          <a:p>
            <a:pPr algn="l"/>
            <a:r>
              <a:rPr sz="1800" b="1" i="0">
                <a:solidFill>
                  <a:srgbClr val="F7F5F0"/>
                </a:solidFill>
                <a:latin typeface="Calibri"/>
              </a:rPr>
              <a:t>Lazarus raised</a:t>
            </a:r>
          </a:p>
        </p:txBody>
      </p:sp>
      <p:sp>
        <p:nvSpPr>
          <p:cNvPr id="27" name="Rounded Rectangle 26"/>
          <p:cNvSpPr/>
          <p:nvPr/>
        </p:nvSpPr>
        <p:spPr>
          <a:xfrm>
            <a:off x="8965800" y="3754480"/>
            <a:ext cx="2600000" cy="200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9105800" y="3914480"/>
            <a:ext cx="2300000" cy="400000"/>
          </a:xfrm>
          <a:prstGeom prst="rect">
            <a:avLst/>
          </a:prstGeom>
          <a:noFill/>
        </p:spPr>
        <p:txBody>
          <a:bodyPr wrap="square">
            <a:spAutoFit/>
          </a:bodyPr>
          <a:lstStyle/>
          <a:p>
            <a:pPr algn="l"/>
            <a:r>
              <a:rPr sz="1300" b="1" i="0">
                <a:solidFill>
                  <a:srgbClr val="C4A574"/>
                </a:solidFill>
                <a:latin typeface="Calibri"/>
              </a:rPr>
              <a:t>John 21</a:t>
            </a:r>
          </a:p>
        </p:txBody>
      </p:sp>
      <p:sp>
        <p:nvSpPr>
          <p:cNvPr id="29" name="TextBox 28"/>
          <p:cNvSpPr txBox="1"/>
          <p:nvPr/>
        </p:nvSpPr>
        <p:spPr>
          <a:xfrm>
            <a:off x="9105800" y="4354480"/>
            <a:ext cx="2300000" cy="900000"/>
          </a:xfrm>
          <a:prstGeom prst="rect">
            <a:avLst/>
          </a:prstGeom>
          <a:noFill/>
        </p:spPr>
        <p:txBody>
          <a:bodyPr wrap="square">
            <a:spAutoFit/>
          </a:bodyPr>
          <a:lstStyle/>
          <a:p>
            <a:pPr algn="l"/>
            <a:r>
              <a:rPr sz="1800" b="1" i="0">
                <a:solidFill>
                  <a:srgbClr val="F7F5F0"/>
                </a:solidFill>
                <a:latin typeface="Calibri"/>
              </a:rPr>
              <a:t>Breakfast created</a:t>
            </a:r>
          </a:p>
        </p:txBody>
      </p:sp>
      <p:sp>
        <p:nvSpPr>
          <p:cNvPr id="30" name="TextBox 29"/>
          <p:cNvSpPr txBox="1"/>
          <p:nvPr/>
        </p:nvSpPr>
        <p:spPr>
          <a:xfrm>
            <a:off x="685800" y="6464808"/>
            <a:ext cx="10820400" cy="237744"/>
          </a:xfrm>
          <a:prstGeom prst="rect">
            <a:avLst/>
          </a:prstGeom>
          <a:noFill/>
        </p:spPr>
        <p:txBody>
          <a:bodyPr wrap="square">
            <a:spAutoFit/>
          </a:bodyPr>
          <a:lstStyle/>
          <a:p>
            <a:pPr algn="l"/>
            <a:r>
              <a:rPr sz="1200" b="0" i="0">
                <a:solidFill>
                  <a:srgbClr val="D4C4B4"/>
                </a:solidFill>
                <a:latin typeface="Calibri"/>
              </a:rPr>
              <a:t>John 20:30 — many other signs are not written in this book. The resurrection stands over them 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i="0">
                <a:solidFill>
                  <a:srgbClr val="C4A574"/>
                </a:solidFill>
                <a:latin typeface="Calibri"/>
              </a:rPr>
              <a:t>THE TEXT</a:t>
            </a:r>
          </a:p>
        </p:txBody>
      </p:sp>
      <p:sp>
        <p:nvSpPr>
          <p:cNvPr id="5" name="TextBox 4"/>
          <p:cNvSpPr txBox="1"/>
          <p:nvPr/>
        </p:nvSpPr>
        <p:spPr>
          <a:xfrm>
            <a:off x="685800" y="804672"/>
            <a:ext cx="10789920" cy="457200"/>
          </a:xfrm>
          <a:prstGeom prst="rect">
            <a:avLst/>
          </a:prstGeom>
          <a:noFill/>
        </p:spPr>
        <p:txBody>
          <a:bodyPr wrap="square">
            <a:spAutoFit/>
          </a:bodyPr>
          <a:lstStyle/>
          <a:p>
            <a:pPr algn="l"/>
            <a:r>
              <a:rPr sz="2800" b="1" i="0">
                <a:solidFill>
                  <a:srgbClr val="F7F5F0"/>
                </a:solidFill>
                <a:latin typeface="Calibri"/>
              </a:rPr>
              <a:t>John 2:1–5</a:t>
            </a:r>
          </a:p>
        </p:txBody>
      </p:sp>
      <p:sp>
        <p:nvSpPr>
          <p:cNvPr id="6" name="Rounded Rectangle 5"/>
          <p:cNvSpPr/>
          <p:nvPr/>
        </p:nvSpPr>
        <p:spPr>
          <a:xfrm>
            <a:off x="685800" y="2440533"/>
            <a:ext cx="10789920" cy="2150000"/>
          </a:xfrm>
          <a:prstGeom prst="roundRect">
            <a:avLst>
              <a:gd name="adj" fmla="val 6000"/>
            </a:avLst>
          </a:prstGeom>
          <a:solidFill>
            <a:srgbClr val="F3EB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65800" y="2603873"/>
            <a:ext cx="10229920" cy="1750000"/>
          </a:xfrm>
          <a:prstGeom prst="rect">
            <a:avLst/>
          </a:prstGeom>
          <a:noFill/>
        </p:spPr>
        <p:txBody>
          <a:bodyPr wrap="square" anchor="ctr" anchorCtr="0">
            <a:spAutoFit/>
          </a:bodyPr>
          <a:lstStyle/>
          <a:p>
            <a:pPr algn="l">
              <a:spcBef>
                <a:spcPts val="0"/>
              </a:spcBef>
              <a:spcAft>
                <a:spcPts val="0"/>
              </a:spcAft>
            </a:pPr>
            <a:r>
              <a:rPr sz="1800" b="0" i="1" dirty="0">
                <a:solidFill>
                  <a:srgbClr val="2C2416"/>
                </a:solidFill>
                <a:latin typeface="Georgia"/>
              </a:rPr>
              <a:t>On the third day there was a wedding at Cana in Galilee, and the mother of Jesus was there. Jesus also was invited to the wedding with his disciples. When the wine ran out, the mother of Jesus said to him, “They have no wine.” And Jesus said to her, “Woman, what does this have to do with me? My hour has not yet come.” His mother said to the servants, “Do whatever he tells you.”</a:t>
            </a:r>
          </a:p>
        </p:txBody>
      </p:sp>
      <p:sp>
        <p:nvSpPr>
          <p:cNvPr id="8" name="TextBox 7"/>
          <p:cNvSpPr txBox="1"/>
          <p:nvPr/>
        </p:nvSpPr>
        <p:spPr>
          <a:xfrm>
            <a:off x="685800" y="6464808"/>
            <a:ext cx="10820400" cy="237744"/>
          </a:xfrm>
          <a:prstGeom prst="rect">
            <a:avLst/>
          </a:prstGeom>
          <a:noFill/>
        </p:spPr>
        <p:txBody>
          <a:bodyPr wrap="square">
            <a:spAutoFit/>
          </a:bodyPr>
          <a:lstStyle/>
          <a:p>
            <a:pPr algn="l"/>
            <a:r>
              <a:rPr sz="1200" b="0" i="0">
                <a:solidFill>
                  <a:srgbClr val="D4C4B4"/>
                </a:solidFill>
                <a:latin typeface="Calibri"/>
              </a:rPr>
              <a:t>John 2:1–5 ESV  ·  biblegateway.com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i="0">
                <a:solidFill>
                  <a:srgbClr val="C4A574"/>
                </a:solidFill>
                <a:latin typeface="Calibri"/>
              </a:rPr>
              <a:t>THE TEXT</a:t>
            </a:r>
          </a:p>
        </p:txBody>
      </p:sp>
      <p:sp>
        <p:nvSpPr>
          <p:cNvPr id="5" name="TextBox 4"/>
          <p:cNvSpPr txBox="1"/>
          <p:nvPr/>
        </p:nvSpPr>
        <p:spPr>
          <a:xfrm>
            <a:off x="685800" y="804672"/>
            <a:ext cx="10789920" cy="457200"/>
          </a:xfrm>
          <a:prstGeom prst="rect">
            <a:avLst/>
          </a:prstGeom>
          <a:noFill/>
        </p:spPr>
        <p:txBody>
          <a:bodyPr wrap="square">
            <a:spAutoFit/>
          </a:bodyPr>
          <a:lstStyle/>
          <a:p>
            <a:pPr algn="l"/>
            <a:r>
              <a:rPr sz="2800" b="1" i="0">
                <a:solidFill>
                  <a:srgbClr val="F7F5F0"/>
                </a:solidFill>
                <a:latin typeface="Calibri"/>
              </a:rPr>
              <a:t>John 2:6–11</a:t>
            </a:r>
          </a:p>
        </p:txBody>
      </p:sp>
      <p:sp>
        <p:nvSpPr>
          <p:cNvPr id="6" name="Rounded Rectangle 5"/>
          <p:cNvSpPr/>
          <p:nvPr/>
        </p:nvSpPr>
        <p:spPr>
          <a:xfrm>
            <a:off x="685800" y="2066545"/>
            <a:ext cx="10789920" cy="3544546"/>
          </a:xfrm>
          <a:prstGeom prst="roundRect">
            <a:avLst>
              <a:gd name="adj" fmla="val 6000"/>
            </a:avLst>
          </a:prstGeom>
          <a:solidFill>
            <a:srgbClr val="F3EB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65800" y="2561545"/>
            <a:ext cx="10229920" cy="2554545"/>
          </a:xfrm>
          <a:prstGeom prst="rect">
            <a:avLst/>
          </a:prstGeom>
          <a:noFill/>
        </p:spPr>
        <p:txBody>
          <a:bodyPr wrap="square" anchor="ctr" anchorCtr="0">
            <a:spAutoFit/>
          </a:bodyPr>
          <a:lstStyle/>
          <a:p>
            <a:pPr algn="l">
              <a:spcBef>
                <a:spcPts val="0"/>
              </a:spcBef>
              <a:spcAft>
                <a:spcPts val="0"/>
              </a:spcAft>
            </a:pPr>
            <a:r>
              <a:rPr sz="1600" b="0" i="1" dirty="0">
                <a:solidFill>
                  <a:srgbClr val="2C2416"/>
                </a:solidFill>
                <a:latin typeface="Georgia"/>
              </a:rPr>
              <a:t>Now there were six stone water jars there for the Jewish rites of purification, each holding twenty or thirty gallons. Jesus said to the servants, “Fill the jars with water.” And they filled them up to the brim. And he said to them, “Now draw some out and take it to the master of the feast.” So they took it. When the master of the feast tasted the water now become wine, and did not know where it came from (though the servants who had drawn the water knew), the master of the feast called the bridegroom and said to him, “Everyone serves the good wine first, and when people have drunk freely, then the poor wine. But you have kept the good wine until now.” </a:t>
            </a:r>
            <a:endParaRPr lang="en-US" sz="1600" b="0" i="1" dirty="0">
              <a:solidFill>
                <a:srgbClr val="2C2416"/>
              </a:solidFill>
              <a:latin typeface="Georgia"/>
            </a:endParaRPr>
          </a:p>
          <a:p>
            <a:pPr algn="l">
              <a:spcBef>
                <a:spcPts val="0"/>
              </a:spcBef>
              <a:spcAft>
                <a:spcPts val="0"/>
              </a:spcAft>
            </a:pPr>
            <a:endParaRPr lang="en-US" sz="1600" i="1" dirty="0">
              <a:solidFill>
                <a:srgbClr val="2C2416"/>
              </a:solidFill>
              <a:latin typeface="Georgia"/>
            </a:endParaRPr>
          </a:p>
          <a:p>
            <a:pPr algn="l">
              <a:spcBef>
                <a:spcPts val="0"/>
              </a:spcBef>
              <a:spcAft>
                <a:spcPts val="0"/>
              </a:spcAft>
            </a:pPr>
            <a:r>
              <a:rPr sz="1600" b="0" i="1" dirty="0">
                <a:solidFill>
                  <a:srgbClr val="2C2416"/>
                </a:solidFill>
                <a:latin typeface="Georgia"/>
              </a:rPr>
              <a:t>This, the first of his signs, Jesus did at Cana in Galilee, and manifested his glory. And his disciples believed in him.</a:t>
            </a:r>
          </a:p>
        </p:txBody>
      </p:sp>
      <p:sp>
        <p:nvSpPr>
          <p:cNvPr id="8" name="TextBox 7"/>
          <p:cNvSpPr txBox="1"/>
          <p:nvPr/>
        </p:nvSpPr>
        <p:spPr>
          <a:xfrm>
            <a:off x="685800" y="6464808"/>
            <a:ext cx="10820400" cy="237744"/>
          </a:xfrm>
          <a:prstGeom prst="rect">
            <a:avLst/>
          </a:prstGeom>
          <a:noFill/>
        </p:spPr>
        <p:txBody>
          <a:bodyPr wrap="square">
            <a:spAutoFit/>
          </a:bodyPr>
          <a:lstStyle/>
          <a:p>
            <a:pPr algn="l"/>
            <a:r>
              <a:rPr sz="1200" b="0" i="0">
                <a:solidFill>
                  <a:srgbClr val="D4C4B4"/>
                </a:solidFill>
                <a:latin typeface="Calibri"/>
              </a:rPr>
              <a:t>John 2:6–11 ESV  ·  biblegateway.com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i="0">
                <a:solidFill>
                  <a:srgbClr val="C4A574"/>
                </a:solidFill>
                <a:latin typeface="Calibri"/>
              </a:rPr>
              <a:t>THE PARTY</a:t>
            </a:r>
          </a:p>
        </p:txBody>
      </p:sp>
      <p:sp>
        <p:nvSpPr>
          <p:cNvPr id="5" name="TextBox 4"/>
          <p:cNvSpPr txBox="1"/>
          <p:nvPr/>
        </p:nvSpPr>
        <p:spPr>
          <a:xfrm>
            <a:off x="685800" y="804672"/>
            <a:ext cx="10789920" cy="457200"/>
          </a:xfrm>
          <a:prstGeom prst="rect">
            <a:avLst/>
          </a:prstGeom>
          <a:noFill/>
        </p:spPr>
        <p:txBody>
          <a:bodyPr wrap="square">
            <a:spAutoFit/>
          </a:bodyPr>
          <a:lstStyle/>
          <a:p>
            <a:pPr algn="l"/>
            <a:r>
              <a:rPr sz="2800" b="1" i="0">
                <a:solidFill>
                  <a:srgbClr val="F7F5F0"/>
                </a:solidFill>
                <a:latin typeface="Calibri"/>
              </a:rPr>
              <a:t>A wedding in Cana</a:t>
            </a:r>
          </a:p>
        </p:txBody>
      </p:sp>
      <p:sp>
        <p:nvSpPr>
          <p:cNvPr id="6" name="Rounded Rectangle 5"/>
          <p:cNvSpPr/>
          <p:nvPr/>
        </p:nvSpPr>
        <p:spPr>
          <a:xfrm>
            <a:off x="685800" y="1463040"/>
            <a:ext cx="5350000" cy="214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643040"/>
            <a:ext cx="5000000" cy="450000"/>
          </a:xfrm>
          <a:prstGeom prst="rect">
            <a:avLst/>
          </a:prstGeom>
          <a:noFill/>
        </p:spPr>
        <p:txBody>
          <a:bodyPr wrap="square">
            <a:spAutoFit/>
          </a:bodyPr>
          <a:lstStyle/>
          <a:p>
            <a:pPr algn="l"/>
            <a:r>
              <a:rPr sz="1600" b="1" i="0">
                <a:solidFill>
                  <a:srgbClr val="C4A574"/>
                </a:solidFill>
                <a:latin typeface="Calibri"/>
              </a:rPr>
              <a:t>The third day</a:t>
            </a:r>
          </a:p>
        </p:txBody>
      </p:sp>
      <p:sp>
        <p:nvSpPr>
          <p:cNvPr id="8" name="TextBox 7"/>
          <p:cNvSpPr txBox="1"/>
          <p:nvPr/>
        </p:nvSpPr>
        <p:spPr>
          <a:xfrm>
            <a:off x="865800" y="2163040"/>
            <a:ext cx="5000000" cy="1250000"/>
          </a:xfrm>
          <a:prstGeom prst="rect">
            <a:avLst/>
          </a:prstGeom>
          <a:noFill/>
        </p:spPr>
        <p:txBody>
          <a:bodyPr wrap="square">
            <a:spAutoFit/>
          </a:bodyPr>
          <a:lstStyle/>
          <a:p>
            <a:pPr algn="l"/>
            <a:r>
              <a:rPr sz="1500" b="0" i="0">
                <a:solidFill>
                  <a:srgbClr val="F0E6DC"/>
                </a:solidFill>
                <a:latin typeface="Calibri"/>
              </a:rPr>
              <a:t>After the days of chapter 1. A small Galilean village about nine miles from Nazareth.</a:t>
            </a:r>
          </a:p>
        </p:txBody>
      </p:sp>
      <p:sp>
        <p:nvSpPr>
          <p:cNvPr id="9" name="Rounded Rectangle 8"/>
          <p:cNvSpPr/>
          <p:nvPr/>
        </p:nvSpPr>
        <p:spPr>
          <a:xfrm>
            <a:off x="6235800" y="1463040"/>
            <a:ext cx="5350000" cy="214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15800" y="1643040"/>
            <a:ext cx="5000000" cy="450000"/>
          </a:xfrm>
          <a:prstGeom prst="rect">
            <a:avLst/>
          </a:prstGeom>
          <a:noFill/>
        </p:spPr>
        <p:txBody>
          <a:bodyPr wrap="square">
            <a:spAutoFit/>
          </a:bodyPr>
          <a:lstStyle/>
          <a:p>
            <a:pPr algn="l"/>
            <a:r>
              <a:rPr sz="1600" b="1" i="0">
                <a:solidFill>
                  <a:srgbClr val="C4A574"/>
                </a:solidFill>
                <a:latin typeface="Calibri"/>
              </a:rPr>
              <a:t>Why a wedding</a:t>
            </a:r>
          </a:p>
        </p:txBody>
      </p:sp>
      <p:sp>
        <p:nvSpPr>
          <p:cNvPr id="11" name="TextBox 10"/>
          <p:cNvSpPr txBox="1"/>
          <p:nvPr/>
        </p:nvSpPr>
        <p:spPr>
          <a:xfrm>
            <a:off x="6415800" y="2163040"/>
            <a:ext cx="5000000" cy="1250000"/>
          </a:xfrm>
          <a:prstGeom prst="rect">
            <a:avLst/>
          </a:prstGeom>
          <a:noFill/>
        </p:spPr>
        <p:txBody>
          <a:bodyPr wrap="square">
            <a:spAutoFit/>
          </a:bodyPr>
          <a:lstStyle/>
          <a:p>
            <a:pPr algn="l"/>
            <a:r>
              <a:rPr sz="1500" b="0" i="0">
                <a:solidFill>
                  <a:srgbClr val="F0E6DC"/>
                </a:solidFill>
                <a:latin typeface="Calibri"/>
              </a:rPr>
              <a:t>The most significant social event of ancient village life. Days of feast after a year of the bridegroom preparing a home.</a:t>
            </a:r>
          </a:p>
        </p:txBody>
      </p:sp>
      <p:sp>
        <p:nvSpPr>
          <p:cNvPr id="12" name="Rounded Rectangle 11"/>
          <p:cNvSpPr/>
          <p:nvPr/>
        </p:nvSpPr>
        <p:spPr>
          <a:xfrm>
            <a:off x="685800" y="3763040"/>
            <a:ext cx="5350000" cy="214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65800" y="3943040"/>
            <a:ext cx="5000000" cy="450000"/>
          </a:xfrm>
          <a:prstGeom prst="rect">
            <a:avLst/>
          </a:prstGeom>
          <a:noFill/>
        </p:spPr>
        <p:txBody>
          <a:bodyPr wrap="square">
            <a:spAutoFit/>
          </a:bodyPr>
          <a:lstStyle/>
          <a:p>
            <a:pPr algn="l"/>
            <a:r>
              <a:rPr sz="1600" b="1" i="0">
                <a:solidFill>
                  <a:srgbClr val="C4A574"/>
                </a:solidFill>
                <a:latin typeface="Calibri"/>
              </a:rPr>
              <a:t>Jesus is invited</a:t>
            </a:r>
          </a:p>
        </p:txBody>
      </p:sp>
      <p:sp>
        <p:nvSpPr>
          <p:cNvPr id="14" name="TextBox 13"/>
          <p:cNvSpPr txBox="1"/>
          <p:nvPr/>
        </p:nvSpPr>
        <p:spPr>
          <a:xfrm>
            <a:off x="865800" y="4463040"/>
            <a:ext cx="5000000" cy="1250000"/>
          </a:xfrm>
          <a:prstGeom prst="rect">
            <a:avLst/>
          </a:prstGeom>
          <a:noFill/>
        </p:spPr>
        <p:txBody>
          <a:bodyPr wrap="square">
            <a:spAutoFit/>
          </a:bodyPr>
          <a:lstStyle/>
          <a:p>
            <a:pPr algn="l"/>
            <a:r>
              <a:rPr sz="1500" b="0" i="0">
                <a:solidFill>
                  <a:srgbClr val="F0E6DC"/>
                </a:solidFill>
                <a:latin typeface="Calibri"/>
              </a:rPr>
              <a:t>He is no ascetic. He comes. Mary is already there — family and neighbors in a town that small.</a:t>
            </a:r>
          </a:p>
        </p:txBody>
      </p:sp>
      <p:sp>
        <p:nvSpPr>
          <p:cNvPr id="15" name="Rounded Rectangle 14"/>
          <p:cNvSpPr/>
          <p:nvPr/>
        </p:nvSpPr>
        <p:spPr>
          <a:xfrm>
            <a:off x="6235800" y="3763040"/>
            <a:ext cx="5350000" cy="214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415800" y="3943040"/>
            <a:ext cx="5000000" cy="450000"/>
          </a:xfrm>
          <a:prstGeom prst="rect">
            <a:avLst/>
          </a:prstGeom>
          <a:noFill/>
        </p:spPr>
        <p:txBody>
          <a:bodyPr wrap="square">
            <a:spAutoFit/>
          </a:bodyPr>
          <a:lstStyle/>
          <a:p>
            <a:pPr algn="l"/>
            <a:r>
              <a:rPr sz="1600" b="1" i="0">
                <a:solidFill>
                  <a:srgbClr val="C4A574"/>
                </a:solidFill>
                <a:latin typeface="Calibri"/>
              </a:rPr>
              <a:t>He honors marriage</a:t>
            </a:r>
          </a:p>
        </p:txBody>
      </p:sp>
      <p:sp>
        <p:nvSpPr>
          <p:cNvPr id="17" name="TextBox 16"/>
          <p:cNvSpPr txBox="1"/>
          <p:nvPr/>
        </p:nvSpPr>
        <p:spPr>
          <a:xfrm>
            <a:off x="6415800" y="4463040"/>
            <a:ext cx="5000000" cy="1250000"/>
          </a:xfrm>
          <a:prstGeom prst="rect">
            <a:avLst/>
          </a:prstGeom>
          <a:noFill/>
        </p:spPr>
        <p:txBody>
          <a:bodyPr wrap="square">
            <a:spAutoFit/>
          </a:bodyPr>
          <a:lstStyle/>
          <a:p>
            <a:pPr algn="l"/>
            <a:r>
              <a:rPr sz="1500" b="0" i="0">
                <a:solidFill>
                  <a:srgbClr val="F0E6DC"/>
                </a:solidFill>
                <a:latin typeface="Calibri"/>
              </a:rPr>
              <a:t>Marriage is God’s covenant, the highest human relationship, common grace — not a Roman sacrament that saves.</a:t>
            </a:r>
          </a:p>
        </p:txBody>
      </p:sp>
      <p:sp>
        <p:nvSpPr>
          <p:cNvPr id="18" name="TextBox 17"/>
          <p:cNvSpPr txBox="1"/>
          <p:nvPr/>
        </p:nvSpPr>
        <p:spPr>
          <a:xfrm>
            <a:off x="685800" y="6464808"/>
            <a:ext cx="10820400" cy="237744"/>
          </a:xfrm>
          <a:prstGeom prst="rect">
            <a:avLst/>
          </a:prstGeom>
          <a:noFill/>
        </p:spPr>
        <p:txBody>
          <a:bodyPr wrap="square">
            <a:spAutoFit/>
          </a:bodyPr>
          <a:lstStyle/>
          <a:p>
            <a:pPr algn="l"/>
            <a:r>
              <a:rPr sz="1200" b="0" i="0">
                <a:solidFill>
                  <a:srgbClr val="D4C4B4"/>
                </a:solidFill>
                <a:latin typeface="Calibri"/>
              </a:rPr>
              <a:t>Societies that honor marriage are blessed temporally. Societies that diminish it come apart.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i="0">
                <a:solidFill>
                  <a:srgbClr val="C4A574"/>
                </a:solidFill>
                <a:latin typeface="Calibri"/>
              </a:rPr>
              <a:t>THE PREDICAMENT</a:t>
            </a:r>
          </a:p>
        </p:txBody>
      </p:sp>
      <p:sp>
        <p:nvSpPr>
          <p:cNvPr id="5" name="TextBox 4"/>
          <p:cNvSpPr txBox="1"/>
          <p:nvPr/>
        </p:nvSpPr>
        <p:spPr>
          <a:xfrm>
            <a:off x="685800" y="804672"/>
            <a:ext cx="10789920" cy="457200"/>
          </a:xfrm>
          <a:prstGeom prst="rect">
            <a:avLst/>
          </a:prstGeom>
          <a:noFill/>
        </p:spPr>
        <p:txBody>
          <a:bodyPr wrap="square">
            <a:spAutoFit/>
          </a:bodyPr>
          <a:lstStyle/>
          <a:p>
            <a:pPr algn="l"/>
            <a:r>
              <a:rPr sz="2800" b="1" i="0">
                <a:solidFill>
                  <a:srgbClr val="F7F5F0"/>
                </a:solidFill>
                <a:latin typeface="Calibri"/>
              </a:rPr>
              <a:t>They have no wine</a:t>
            </a:r>
          </a:p>
        </p:txBody>
      </p:sp>
      <p:sp>
        <p:nvSpPr>
          <p:cNvPr id="6" name="Rounded Rectangle 5"/>
          <p:cNvSpPr/>
          <p:nvPr/>
        </p:nvSpPr>
        <p:spPr>
          <a:xfrm>
            <a:off x="685800" y="1463040"/>
            <a:ext cx="5350000" cy="214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643040"/>
            <a:ext cx="5000000" cy="450000"/>
          </a:xfrm>
          <a:prstGeom prst="rect">
            <a:avLst/>
          </a:prstGeom>
          <a:noFill/>
        </p:spPr>
        <p:txBody>
          <a:bodyPr wrap="square">
            <a:spAutoFit/>
          </a:bodyPr>
          <a:lstStyle/>
          <a:p>
            <a:pPr algn="l"/>
            <a:r>
              <a:rPr sz="1600" b="1" i="0">
                <a:solidFill>
                  <a:srgbClr val="C4A574"/>
                </a:solidFill>
                <a:latin typeface="Calibri"/>
              </a:rPr>
              <a:t>Shame on the host</a:t>
            </a:r>
          </a:p>
        </p:txBody>
      </p:sp>
      <p:sp>
        <p:nvSpPr>
          <p:cNvPr id="8" name="TextBox 7"/>
          <p:cNvSpPr txBox="1"/>
          <p:nvPr/>
        </p:nvSpPr>
        <p:spPr>
          <a:xfrm>
            <a:off x="865800" y="2163040"/>
            <a:ext cx="5000000" cy="1250000"/>
          </a:xfrm>
          <a:prstGeom prst="rect">
            <a:avLst/>
          </a:prstGeom>
          <a:noFill/>
        </p:spPr>
        <p:txBody>
          <a:bodyPr wrap="square">
            <a:spAutoFit/>
          </a:bodyPr>
          <a:lstStyle/>
          <a:p>
            <a:pPr algn="l"/>
            <a:r>
              <a:rPr sz="1500" b="0" i="0">
                <a:solidFill>
                  <a:srgbClr val="F0E6DC"/>
                </a:solidFill>
                <a:latin typeface="Calibri"/>
              </a:rPr>
              <a:t>The bridegroom’s duty was to provide. Running out was public failure in a week-long feast.</a:t>
            </a:r>
          </a:p>
        </p:txBody>
      </p:sp>
      <p:sp>
        <p:nvSpPr>
          <p:cNvPr id="9" name="Rounded Rectangle 8"/>
          <p:cNvSpPr/>
          <p:nvPr/>
        </p:nvSpPr>
        <p:spPr>
          <a:xfrm>
            <a:off x="6235800" y="1463040"/>
            <a:ext cx="5350000" cy="214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15800" y="1643040"/>
            <a:ext cx="5000000" cy="450000"/>
          </a:xfrm>
          <a:prstGeom prst="rect">
            <a:avLst/>
          </a:prstGeom>
          <a:noFill/>
        </p:spPr>
        <p:txBody>
          <a:bodyPr wrap="square">
            <a:spAutoFit/>
          </a:bodyPr>
          <a:lstStyle/>
          <a:p>
            <a:pPr algn="l"/>
            <a:r>
              <a:rPr sz="1600" b="1" i="0">
                <a:solidFill>
                  <a:srgbClr val="C4A574"/>
                </a:solidFill>
                <a:latin typeface="Calibri"/>
              </a:rPr>
              <a:t>Wine as staple</a:t>
            </a:r>
          </a:p>
        </p:txBody>
      </p:sp>
      <p:sp>
        <p:nvSpPr>
          <p:cNvPr id="11" name="TextBox 10"/>
          <p:cNvSpPr txBox="1"/>
          <p:nvPr/>
        </p:nvSpPr>
        <p:spPr>
          <a:xfrm>
            <a:off x="6415800" y="2163040"/>
            <a:ext cx="5000000" cy="1250000"/>
          </a:xfrm>
          <a:prstGeom prst="rect">
            <a:avLst/>
          </a:prstGeom>
          <a:noFill/>
        </p:spPr>
        <p:txBody>
          <a:bodyPr wrap="square">
            <a:spAutoFit/>
          </a:bodyPr>
          <a:lstStyle/>
          <a:p>
            <a:pPr algn="l"/>
            <a:r>
              <a:rPr sz="1500" b="0" i="0">
                <a:solidFill>
                  <a:srgbClr val="F0E6DC"/>
                </a:solidFill>
                <a:latin typeface="Calibri"/>
              </a:rPr>
              <a:t>Daily drink, usually mixed. Water was often unsafe. This is not a license text; it is a provision text.</a:t>
            </a:r>
          </a:p>
        </p:txBody>
      </p:sp>
      <p:sp>
        <p:nvSpPr>
          <p:cNvPr id="12" name="Rounded Rectangle 11"/>
          <p:cNvSpPr/>
          <p:nvPr/>
        </p:nvSpPr>
        <p:spPr>
          <a:xfrm>
            <a:off x="685800" y="3763040"/>
            <a:ext cx="5350000" cy="214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65800" y="3943040"/>
            <a:ext cx="5000000" cy="450000"/>
          </a:xfrm>
          <a:prstGeom prst="rect">
            <a:avLst/>
          </a:prstGeom>
          <a:noFill/>
        </p:spPr>
        <p:txBody>
          <a:bodyPr wrap="square">
            <a:spAutoFit/>
          </a:bodyPr>
          <a:lstStyle/>
          <a:p>
            <a:pPr algn="l"/>
            <a:r>
              <a:rPr sz="1600" b="1" i="0">
                <a:solidFill>
                  <a:srgbClr val="C4A574"/>
                </a:solidFill>
                <a:latin typeface="Calibri"/>
              </a:rPr>
              <a:t>Mary comes to Him</a:t>
            </a:r>
          </a:p>
        </p:txBody>
      </p:sp>
      <p:sp>
        <p:nvSpPr>
          <p:cNvPr id="14" name="TextBox 13"/>
          <p:cNvSpPr txBox="1"/>
          <p:nvPr/>
        </p:nvSpPr>
        <p:spPr>
          <a:xfrm>
            <a:off x="865800" y="4463040"/>
            <a:ext cx="5000000" cy="1250000"/>
          </a:xfrm>
          <a:prstGeom prst="rect">
            <a:avLst/>
          </a:prstGeom>
          <a:noFill/>
        </p:spPr>
        <p:txBody>
          <a:bodyPr wrap="square">
            <a:spAutoFit/>
          </a:bodyPr>
          <a:lstStyle/>
          <a:p>
            <a:pPr algn="l"/>
            <a:r>
              <a:rPr sz="1500" b="0" i="0">
                <a:solidFill>
                  <a:srgbClr val="F0E6DC"/>
                </a:solidFill>
                <a:latin typeface="Calibri"/>
              </a:rPr>
              <a:t>She has watched Him for thirty years. She trusts His wisdom. She does not command a miracle.</a:t>
            </a:r>
          </a:p>
        </p:txBody>
      </p:sp>
      <p:sp>
        <p:nvSpPr>
          <p:cNvPr id="15" name="Rounded Rectangle 14"/>
          <p:cNvSpPr/>
          <p:nvPr/>
        </p:nvSpPr>
        <p:spPr>
          <a:xfrm>
            <a:off x="6235800" y="3763040"/>
            <a:ext cx="5350000" cy="214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415800" y="3943040"/>
            <a:ext cx="5000000" cy="450000"/>
          </a:xfrm>
          <a:prstGeom prst="rect">
            <a:avLst/>
          </a:prstGeom>
          <a:noFill/>
        </p:spPr>
        <p:txBody>
          <a:bodyPr wrap="square">
            <a:spAutoFit/>
          </a:bodyPr>
          <a:lstStyle/>
          <a:p>
            <a:pPr algn="l"/>
            <a:r>
              <a:rPr sz="1600" b="1" i="0">
                <a:solidFill>
                  <a:srgbClr val="C4A574"/>
                </a:solidFill>
                <a:latin typeface="Calibri"/>
              </a:rPr>
              <a:t>Not Mariolatry</a:t>
            </a:r>
          </a:p>
        </p:txBody>
      </p:sp>
      <p:sp>
        <p:nvSpPr>
          <p:cNvPr id="17" name="TextBox 16"/>
          <p:cNvSpPr txBox="1"/>
          <p:nvPr/>
        </p:nvSpPr>
        <p:spPr>
          <a:xfrm>
            <a:off x="6415800" y="4463040"/>
            <a:ext cx="5000000" cy="1250000"/>
          </a:xfrm>
          <a:prstGeom prst="rect">
            <a:avLst/>
          </a:prstGeom>
          <a:noFill/>
        </p:spPr>
        <p:txBody>
          <a:bodyPr wrap="square">
            <a:spAutoFit/>
          </a:bodyPr>
          <a:lstStyle/>
          <a:p>
            <a:pPr algn="l"/>
            <a:r>
              <a:rPr sz="1500" b="0" i="0">
                <a:solidFill>
                  <a:srgbClr val="F0E6DC"/>
                </a:solidFill>
                <a:latin typeface="Calibri"/>
              </a:rPr>
              <a:t>This is her only recorded request of Him. He does not put her between sinners and Himself.</a:t>
            </a:r>
          </a:p>
        </p:txBody>
      </p:sp>
      <p:sp>
        <p:nvSpPr>
          <p:cNvPr id="18" name="TextBox 17"/>
          <p:cNvSpPr txBox="1"/>
          <p:nvPr/>
        </p:nvSpPr>
        <p:spPr>
          <a:xfrm>
            <a:off x="685800" y="6464808"/>
            <a:ext cx="10820400" cy="237744"/>
          </a:xfrm>
          <a:prstGeom prst="rect">
            <a:avLst/>
          </a:prstGeom>
          <a:noFill/>
        </p:spPr>
        <p:txBody>
          <a:bodyPr wrap="square">
            <a:spAutoFit/>
          </a:bodyPr>
          <a:lstStyle/>
          <a:p>
            <a:pPr algn="l"/>
            <a:r>
              <a:rPr sz="1200" b="0" i="0">
                <a:solidFill>
                  <a:srgbClr val="D4C4B4"/>
                </a:solidFill>
                <a:latin typeface="Calibri"/>
              </a:rPr>
              <a:t>“They have no wine.” She brings the need. She does not dictate the means.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i="0">
                <a:solidFill>
                  <a:srgbClr val="C4A574"/>
                </a:solidFill>
                <a:latin typeface="Calibri"/>
              </a:rPr>
              <a:t>THE PREDICAMENT</a:t>
            </a:r>
          </a:p>
        </p:txBody>
      </p:sp>
      <p:sp>
        <p:nvSpPr>
          <p:cNvPr id="5" name="TextBox 4"/>
          <p:cNvSpPr txBox="1"/>
          <p:nvPr/>
        </p:nvSpPr>
        <p:spPr>
          <a:xfrm>
            <a:off x="685800" y="804672"/>
            <a:ext cx="10789920" cy="457200"/>
          </a:xfrm>
          <a:prstGeom prst="rect">
            <a:avLst/>
          </a:prstGeom>
          <a:noFill/>
        </p:spPr>
        <p:txBody>
          <a:bodyPr wrap="square">
            <a:spAutoFit/>
          </a:bodyPr>
          <a:lstStyle/>
          <a:p>
            <a:pPr algn="l"/>
            <a:r>
              <a:rPr sz="2800" b="1" i="0">
                <a:solidFill>
                  <a:srgbClr val="F7F5F0"/>
                </a:solidFill>
                <a:latin typeface="Calibri"/>
              </a:rPr>
              <a:t>Woman — My hour has not yet come</a:t>
            </a:r>
          </a:p>
        </p:txBody>
      </p:sp>
      <p:sp>
        <p:nvSpPr>
          <p:cNvPr id="6" name="Rounded Rectangle 5"/>
          <p:cNvSpPr/>
          <p:nvPr/>
        </p:nvSpPr>
        <p:spPr>
          <a:xfrm>
            <a:off x="685800" y="1463040"/>
            <a:ext cx="5350000" cy="460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8680" y="1640000"/>
            <a:ext cx="5000000" cy="500000"/>
          </a:xfrm>
          <a:prstGeom prst="rect">
            <a:avLst/>
          </a:prstGeom>
          <a:noFill/>
        </p:spPr>
        <p:txBody>
          <a:bodyPr wrap="square">
            <a:spAutoFit/>
          </a:bodyPr>
          <a:lstStyle/>
          <a:p>
            <a:pPr algn="l"/>
            <a:r>
              <a:rPr sz="1800" b="1" i="0">
                <a:solidFill>
                  <a:srgbClr val="C4A574"/>
                </a:solidFill>
                <a:latin typeface="Calibri"/>
              </a:rPr>
              <a:t>Woman</a:t>
            </a:r>
          </a:p>
        </p:txBody>
      </p:sp>
      <p:sp>
        <p:nvSpPr>
          <p:cNvPr id="8" name="TextBox 7"/>
          <p:cNvSpPr txBox="1"/>
          <p:nvPr/>
        </p:nvSpPr>
        <p:spPr>
          <a:xfrm>
            <a:off x="868680" y="2200000"/>
            <a:ext cx="5000000" cy="3400000"/>
          </a:xfrm>
          <a:prstGeom prst="rect">
            <a:avLst/>
          </a:prstGeom>
          <a:noFill/>
        </p:spPr>
        <p:txBody>
          <a:bodyPr wrap="square">
            <a:spAutoFit/>
          </a:bodyPr>
          <a:lstStyle/>
          <a:p>
            <a:pPr algn="l"/>
            <a:r>
              <a:rPr sz="1600" b="0" i="0">
                <a:solidFill>
                  <a:srgbClr val="F0E6DC"/>
                </a:solidFill>
                <a:latin typeface="Calibri"/>
              </a:rPr>
              <a:t>Not cruelty. Distance. The thirty-year mother-and-son arrangement is over. From here He does the Father’s business, not hers. Compare Luke 2:49; Matthew 12:46–50; Luke 11:27–28.</a:t>
            </a:r>
          </a:p>
        </p:txBody>
      </p:sp>
      <p:sp>
        <p:nvSpPr>
          <p:cNvPr id="9" name="Rounded Rectangle 8"/>
          <p:cNvSpPr/>
          <p:nvPr/>
        </p:nvSpPr>
        <p:spPr>
          <a:xfrm>
            <a:off x="6355080" y="1463040"/>
            <a:ext cx="5350000" cy="460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540000" y="1640000"/>
            <a:ext cx="5000000" cy="500000"/>
          </a:xfrm>
          <a:prstGeom prst="rect">
            <a:avLst/>
          </a:prstGeom>
          <a:noFill/>
        </p:spPr>
        <p:txBody>
          <a:bodyPr wrap="square">
            <a:spAutoFit/>
          </a:bodyPr>
          <a:lstStyle/>
          <a:p>
            <a:pPr algn="l"/>
            <a:r>
              <a:rPr sz="1800" b="1" i="0">
                <a:solidFill>
                  <a:srgbClr val="C4A574"/>
                </a:solidFill>
                <a:latin typeface="Calibri"/>
              </a:rPr>
              <a:t>My hour</a:t>
            </a:r>
          </a:p>
        </p:txBody>
      </p:sp>
      <p:sp>
        <p:nvSpPr>
          <p:cNvPr id="11" name="TextBox 10"/>
          <p:cNvSpPr txBox="1"/>
          <p:nvPr/>
        </p:nvSpPr>
        <p:spPr>
          <a:xfrm>
            <a:off x="6540000" y="2200000"/>
            <a:ext cx="5000000" cy="3400000"/>
          </a:xfrm>
          <a:prstGeom prst="rect">
            <a:avLst/>
          </a:prstGeom>
          <a:noFill/>
        </p:spPr>
        <p:txBody>
          <a:bodyPr wrap="square">
            <a:spAutoFit/>
          </a:bodyPr>
          <a:lstStyle/>
          <a:p>
            <a:pPr algn="l"/>
            <a:r>
              <a:rPr sz="1600" b="0" i="0">
                <a:solidFill>
                  <a:srgbClr val="F0E6DC"/>
                </a:solidFill>
                <a:latin typeface="Calibri"/>
              </a:rPr>
              <a:t>The divine timetable that runs to the cross and the glory beyond it. He will act — but not because Mary schedules Him. The first “hour” saying in John. It will keep coming until the hour has come.</a:t>
            </a:r>
          </a:p>
        </p:txBody>
      </p:sp>
      <p:sp>
        <p:nvSpPr>
          <p:cNvPr id="12" name="TextBox 11"/>
          <p:cNvSpPr txBox="1"/>
          <p:nvPr/>
        </p:nvSpPr>
        <p:spPr>
          <a:xfrm>
            <a:off x="685800" y="6464808"/>
            <a:ext cx="10820400" cy="237744"/>
          </a:xfrm>
          <a:prstGeom prst="rect">
            <a:avLst/>
          </a:prstGeom>
          <a:noFill/>
        </p:spPr>
        <p:txBody>
          <a:bodyPr wrap="square">
            <a:spAutoFit/>
          </a:bodyPr>
          <a:lstStyle/>
          <a:p>
            <a:pPr algn="l"/>
            <a:r>
              <a:rPr sz="1200" b="0" i="0">
                <a:solidFill>
                  <a:srgbClr val="D4C4B4"/>
                </a:solidFill>
                <a:latin typeface="Calibri"/>
              </a:rPr>
              <a:t>John 2:4 ESV  ·  biblegateway.com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i="0">
                <a:solidFill>
                  <a:srgbClr val="C4A574"/>
                </a:solidFill>
                <a:latin typeface="Calibri"/>
              </a:rPr>
              <a:t>THE PREDICAMENT</a:t>
            </a:r>
          </a:p>
        </p:txBody>
      </p:sp>
      <p:sp>
        <p:nvSpPr>
          <p:cNvPr id="5" name="TextBox 4"/>
          <p:cNvSpPr txBox="1"/>
          <p:nvPr/>
        </p:nvSpPr>
        <p:spPr>
          <a:xfrm>
            <a:off x="685800" y="804672"/>
            <a:ext cx="10789920" cy="457200"/>
          </a:xfrm>
          <a:prstGeom prst="rect">
            <a:avLst/>
          </a:prstGeom>
          <a:noFill/>
        </p:spPr>
        <p:txBody>
          <a:bodyPr wrap="square">
            <a:spAutoFit/>
          </a:bodyPr>
          <a:lstStyle/>
          <a:p>
            <a:pPr algn="l"/>
            <a:r>
              <a:rPr sz="2800" b="1" i="0">
                <a:solidFill>
                  <a:srgbClr val="F7F5F0"/>
                </a:solidFill>
                <a:latin typeface="Calibri"/>
              </a:rPr>
              <a:t>Do whatever he tells you</a:t>
            </a:r>
          </a:p>
        </p:txBody>
      </p:sp>
      <p:sp>
        <p:nvSpPr>
          <p:cNvPr id="6" name="Rounded Rectangle 5"/>
          <p:cNvSpPr/>
          <p:nvPr/>
        </p:nvSpPr>
        <p:spPr>
          <a:xfrm>
            <a:off x="685800" y="1463040"/>
            <a:ext cx="10789920" cy="460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14400" y="1680000"/>
            <a:ext cx="10200000" cy="800000"/>
          </a:xfrm>
          <a:prstGeom prst="rect">
            <a:avLst/>
          </a:prstGeom>
          <a:noFill/>
        </p:spPr>
        <p:txBody>
          <a:bodyPr wrap="square">
            <a:spAutoFit/>
          </a:bodyPr>
          <a:lstStyle/>
          <a:p>
            <a:pPr algn="l"/>
            <a:r>
              <a:rPr sz="1800" b="1" i="0">
                <a:solidFill>
                  <a:srgbClr val="C4A574"/>
                </a:solidFill>
                <a:latin typeface="Calibri"/>
              </a:rPr>
              <a:t>Mary’s last recorded words in Scripture.</a:t>
            </a:r>
          </a:p>
        </p:txBody>
      </p:sp>
      <p:sp>
        <p:nvSpPr>
          <p:cNvPr id="8" name="TextBox 7"/>
          <p:cNvSpPr txBox="1"/>
          <p:nvPr/>
        </p:nvSpPr>
        <p:spPr>
          <a:xfrm>
            <a:off x="914400" y="2600000"/>
            <a:ext cx="10200000" cy="2800000"/>
          </a:xfrm>
          <a:prstGeom prst="rect">
            <a:avLst/>
          </a:prstGeom>
          <a:noFill/>
        </p:spPr>
        <p:txBody>
          <a:bodyPr wrap="square">
            <a:spAutoFit/>
          </a:bodyPr>
          <a:lstStyle/>
          <a:p>
            <a:pPr algn="l"/>
            <a:r>
              <a:rPr sz="1800" b="0" i="0">
                <a:solidFill>
                  <a:srgbClr val="F0E6DC"/>
                </a:solidFill>
                <a:latin typeface="Calibri"/>
              </a:rPr>
              <a:t>She does not argue the rebuke. She turns to the servants and puts them under His word. That is the right use of Mary: not a mediator to be asked, but a witness who says, Do whatever He tells you.</a:t>
            </a:r>
          </a:p>
        </p:txBody>
      </p:sp>
      <p:sp>
        <p:nvSpPr>
          <p:cNvPr id="9" name="TextBox 8"/>
          <p:cNvSpPr txBox="1"/>
          <p:nvPr/>
        </p:nvSpPr>
        <p:spPr>
          <a:xfrm>
            <a:off x="685800" y="6464808"/>
            <a:ext cx="10820400" cy="237744"/>
          </a:xfrm>
          <a:prstGeom prst="rect">
            <a:avLst/>
          </a:prstGeom>
          <a:noFill/>
        </p:spPr>
        <p:txBody>
          <a:bodyPr wrap="square">
            <a:spAutoFit/>
          </a:bodyPr>
          <a:lstStyle/>
          <a:p>
            <a:pPr algn="l"/>
            <a:r>
              <a:rPr sz="1200" b="0" i="0">
                <a:solidFill>
                  <a:srgbClr val="D4C4B4"/>
                </a:solidFill>
                <a:latin typeface="Calibri"/>
              </a:rPr>
              <a:t>The servants obey. Faith here looks like filling jars.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i="0">
                <a:solidFill>
                  <a:srgbClr val="C4A574"/>
                </a:solidFill>
                <a:latin typeface="Calibri"/>
              </a:rPr>
              <a:t>THE PROVISION</a:t>
            </a:r>
          </a:p>
        </p:txBody>
      </p:sp>
      <p:sp>
        <p:nvSpPr>
          <p:cNvPr id="5" name="TextBox 4"/>
          <p:cNvSpPr txBox="1"/>
          <p:nvPr/>
        </p:nvSpPr>
        <p:spPr>
          <a:xfrm>
            <a:off x="685800" y="804672"/>
            <a:ext cx="10789920" cy="457200"/>
          </a:xfrm>
          <a:prstGeom prst="rect">
            <a:avLst/>
          </a:prstGeom>
          <a:noFill/>
        </p:spPr>
        <p:txBody>
          <a:bodyPr wrap="square">
            <a:spAutoFit/>
          </a:bodyPr>
          <a:lstStyle/>
          <a:p>
            <a:pPr algn="l"/>
            <a:r>
              <a:rPr sz="2800" b="1" i="0">
                <a:solidFill>
                  <a:srgbClr val="F7F5F0"/>
                </a:solidFill>
                <a:latin typeface="Calibri"/>
              </a:rPr>
              <a:t>Six stone jars — filled to the brim</a:t>
            </a:r>
          </a:p>
        </p:txBody>
      </p:sp>
      <p:sp>
        <p:nvSpPr>
          <p:cNvPr id="6" name="Rounded Rectangle 5"/>
          <p:cNvSpPr/>
          <p:nvPr/>
        </p:nvSpPr>
        <p:spPr>
          <a:xfrm>
            <a:off x="685800" y="1463040"/>
            <a:ext cx="5350000" cy="214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643040"/>
            <a:ext cx="5000000" cy="450000"/>
          </a:xfrm>
          <a:prstGeom prst="rect">
            <a:avLst/>
          </a:prstGeom>
          <a:noFill/>
        </p:spPr>
        <p:txBody>
          <a:bodyPr wrap="square">
            <a:spAutoFit/>
          </a:bodyPr>
          <a:lstStyle/>
          <a:p>
            <a:pPr algn="l"/>
            <a:r>
              <a:rPr sz="1600" b="1" i="0">
                <a:solidFill>
                  <a:srgbClr val="C4A574"/>
                </a:solidFill>
                <a:latin typeface="Calibri"/>
              </a:rPr>
              <a:t>Purification pots</a:t>
            </a:r>
          </a:p>
        </p:txBody>
      </p:sp>
      <p:sp>
        <p:nvSpPr>
          <p:cNvPr id="8" name="TextBox 7"/>
          <p:cNvSpPr txBox="1"/>
          <p:nvPr/>
        </p:nvSpPr>
        <p:spPr>
          <a:xfrm>
            <a:off x="865800" y="2163040"/>
            <a:ext cx="5000000" cy="1250000"/>
          </a:xfrm>
          <a:prstGeom prst="rect">
            <a:avLst/>
          </a:prstGeom>
          <a:noFill/>
        </p:spPr>
        <p:txBody>
          <a:bodyPr wrap="square">
            <a:spAutoFit/>
          </a:bodyPr>
          <a:lstStyle/>
          <a:p>
            <a:pPr algn="l"/>
            <a:r>
              <a:rPr sz="1500" b="0" i="0">
                <a:solidFill>
                  <a:srgbClr val="F0E6DC"/>
                </a:solidFill>
                <a:latin typeface="Calibri"/>
              </a:rPr>
              <a:t>Not drinking vessels. Stone jars for Jewish washings (Mark 7:3–4). Twenty or thirty gallons each — 120 to 180 gallons.</a:t>
            </a:r>
          </a:p>
        </p:txBody>
      </p:sp>
      <p:sp>
        <p:nvSpPr>
          <p:cNvPr id="9" name="Rounded Rectangle 8"/>
          <p:cNvSpPr/>
          <p:nvPr/>
        </p:nvSpPr>
        <p:spPr>
          <a:xfrm>
            <a:off x="6235800" y="1463040"/>
            <a:ext cx="5350000" cy="214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15800" y="1643040"/>
            <a:ext cx="5000000" cy="450000"/>
          </a:xfrm>
          <a:prstGeom prst="rect">
            <a:avLst/>
          </a:prstGeom>
          <a:noFill/>
        </p:spPr>
        <p:txBody>
          <a:bodyPr wrap="square">
            <a:spAutoFit/>
          </a:bodyPr>
          <a:lstStyle/>
          <a:p>
            <a:pPr algn="l"/>
            <a:r>
              <a:rPr sz="1600" b="1" i="0">
                <a:solidFill>
                  <a:srgbClr val="C4A574"/>
                </a:solidFill>
                <a:latin typeface="Calibri"/>
              </a:rPr>
              <a:t>To the brim</a:t>
            </a:r>
          </a:p>
        </p:txBody>
      </p:sp>
      <p:sp>
        <p:nvSpPr>
          <p:cNvPr id="11" name="TextBox 10"/>
          <p:cNvSpPr txBox="1"/>
          <p:nvPr/>
        </p:nvSpPr>
        <p:spPr>
          <a:xfrm>
            <a:off x="6415800" y="2163040"/>
            <a:ext cx="5000000" cy="1250000"/>
          </a:xfrm>
          <a:prstGeom prst="rect">
            <a:avLst/>
          </a:prstGeom>
          <a:noFill/>
        </p:spPr>
        <p:txBody>
          <a:bodyPr wrap="square">
            <a:spAutoFit/>
          </a:bodyPr>
          <a:lstStyle/>
          <a:p>
            <a:pPr algn="l"/>
            <a:r>
              <a:rPr sz="1500" b="0" i="0">
                <a:solidFill>
                  <a:srgbClr val="F0E6DC"/>
                </a:solidFill>
                <a:latin typeface="Calibri"/>
              </a:rPr>
              <a:t>No room to hide a mixture. The servants would have known if wine had been added.</a:t>
            </a:r>
          </a:p>
        </p:txBody>
      </p:sp>
      <p:sp>
        <p:nvSpPr>
          <p:cNvPr id="12" name="Rounded Rectangle 11"/>
          <p:cNvSpPr/>
          <p:nvPr/>
        </p:nvSpPr>
        <p:spPr>
          <a:xfrm>
            <a:off x="685800" y="3763040"/>
            <a:ext cx="5350000" cy="214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65800" y="3943040"/>
            <a:ext cx="5000000" cy="450000"/>
          </a:xfrm>
          <a:prstGeom prst="rect">
            <a:avLst/>
          </a:prstGeom>
          <a:noFill/>
        </p:spPr>
        <p:txBody>
          <a:bodyPr wrap="square">
            <a:spAutoFit/>
          </a:bodyPr>
          <a:lstStyle/>
          <a:p>
            <a:pPr algn="l"/>
            <a:r>
              <a:rPr sz="1600" b="1" i="0">
                <a:solidFill>
                  <a:srgbClr val="C4A574"/>
                </a:solidFill>
                <a:latin typeface="Calibri"/>
              </a:rPr>
              <a:t>Draw some out</a:t>
            </a:r>
          </a:p>
        </p:txBody>
      </p:sp>
      <p:sp>
        <p:nvSpPr>
          <p:cNvPr id="14" name="TextBox 13"/>
          <p:cNvSpPr txBox="1"/>
          <p:nvPr/>
        </p:nvSpPr>
        <p:spPr>
          <a:xfrm>
            <a:off x="865800" y="4463040"/>
            <a:ext cx="5000000" cy="1250000"/>
          </a:xfrm>
          <a:prstGeom prst="rect">
            <a:avLst/>
          </a:prstGeom>
          <a:noFill/>
        </p:spPr>
        <p:txBody>
          <a:bodyPr wrap="square">
            <a:spAutoFit/>
          </a:bodyPr>
          <a:lstStyle/>
          <a:p>
            <a:pPr algn="l"/>
            <a:r>
              <a:rPr sz="1500" b="0" i="0">
                <a:solidFill>
                  <a:srgbClr val="F0E6DC"/>
                </a:solidFill>
                <a:latin typeface="Calibri"/>
              </a:rPr>
              <a:t>The change is not announced. They carry what they poured as water. The master tastes wine.</a:t>
            </a:r>
          </a:p>
        </p:txBody>
      </p:sp>
      <p:sp>
        <p:nvSpPr>
          <p:cNvPr id="15" name="Rounded Rectangle 14"/>
          <p:cNvSpPr/>
          <p:nvPr/>
        </p:nvSpPr>
        <p:spPr>
          <a:xfrm>
            <a:off x="6235800" y="3763040"/>
            <a:ext cx="5350000" cy="214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415800" y="3943040"/>
            <a:ext cx="5000000" cy="450000"/>
          </a:xfrm>
          <a:prstGeom prst="rect">
            <a:avLst/>
          </a:prstGeom>
          <a:noFill/>
        </p:spPr>
        <p:txBody>
          <a:bodyPr wrap="square">
            <a:spAutoFit/>
          </a:bodyPr>
          <a:lstStyle/>
          <a:p>
            <a:pPr algn="l"/>
            <a:r>
              <a:rPr sz="1600" b="1" i="0">
                <a:solidFill>
                  <a:srgbClr val="C4A574"/>
                </a:solidFill>
                <a:latin typeface="Calibri"/>
              </a:rPr>
              <a:t>The good wine last</a:t>
            </a:r>
          </a:p>
        </p:txBody>
      </p:sp>
      <p:sp>
        <p:nvSpPr>
          <p:cNvPr id="17" name="TextBox 16"/>
          <p:cNvSpPr txBox="1"/>
          <p:nvPr/>
        </p:nvSpPr>
        <p:spPr>
          <a:xfrm>
            <a:off x="6415800" y="4463040"/>
            <a:ext cx="5000000" cy="1250000"/>
          </a:xfrm>
          <a:prstGeom prst="rect">
            <a:avLst/>
          </a:prstGeom>
          <a:noFill/>
        </p:spPr>
        <p:txBody>
          <a:bodyPr wrap="square">
            <a:spAutoFit/>
          </a:bodyPr>
          <a:lstStyle/>
          <a:p>
            <a:pPr algn="l"/>
            <a:r>
              <a:rPr sz="1500" b="0" i="0">
                <a:solidFill>
                  <a:srgbClr val="F0E6DC"/>
                </a:solidFill>
                <a:latin typeface="Calibri"/>
              </a:rPr>
              <a:t>The world serves the best first. The Creator keeps the best until now.</a:t>
            </a:r>
          </a:p>
        </p:txBody>
      </p:sp>
      <p:sp>
        <p:nvSpPr>
          <p:cNvPr id="18" name="TextBox 17"/>
          <p:cNvSpPr txBox="1"/>
          <p:nvPr/>
        </p:nvSpPr>
        <p:spPr>
          <a:xfrm>
            <a:off x="685800" y="6464808"/>
            <a:ext cx="10820400" cy="237744"/>
          </a:xfrm>
          <a:prstGeom prst="rect">
            <a:avLst/>
          </a:prstGeom>
          <a:noFill/>
        </p:spPr>
        <p:txBody>
          <a:bodyPr wrap="square">
            <a:spAutoFit/>
          </a:bodyPr>
          <a:lstStyle/>
          <a:p>
            <a:pPr algn="l"/>
            <a:r>
              <a:rPr sz="1200" b="0" i="0">
                <a:solidFill>
                  <a:srgbClr val="D4C4B4"/>
                </a:solidFill>
                <a:latin typeface="Calibri"/>
              </a:rPr>
              <a:t>Witnesses with no stake: the servants. The master does not know the source.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i="0">
                <a:solidFill>
                  <a:srgbClr val="C4A574"/>
                </a:solidFill>
                <a:latin typeface="Calibri"/>
              </a:rPr>
              <a:t>THE PROVISION</a:t>
            </a:r>
          </a:p>
        </p:txBody>
      </p:sp>
      <p:sp>
        <p:nvSpPr>
          <p:cNvPr id="5" name="TextBox 4"/>
          <p:cNvSpPr txBox="1"/>
          <p:nvPr/>
        </p:nvSpPr>
        <p:spPr>
          <a:xfrm>
            <a:off x="685800" y="804672"/>
            <a:ext cx="10789920" cy="457200"/>
          </a:xfrm>
          <a:prstGeom prst="rect">
            <a:avLst/>
          </a:prstGeom>
          <a:noFill/>
        </p:spPr>
        <p:txBody>
          <a:bodyPr wrap="square">
            <a:spAutoFit/>
          </a:bodyPr>
          <a:lstStyle/>
          <a:p>
            <a:pPr algn="l"/>
            <a:r>
              <a:rPr sz="2800" b="1" i="0">
                <a:solidFill>
                  <a:srgbClr val="F7F5F0"/>
                </a:solidFill>
                <a:latin typeface="Calibri"/>
              </a:rPr>
              <a:t>He creates wine out of nothing</a:t>
            </a:r>
          </a:p>
        </p:txBody>
      </p:sp>
      <p:sp>
        <p:nvSpPr>
          <p:cNvPr id="6" name="Rounded Rectangle 5"/>
          <p:cNvSpPr/>
          <p:nvPr/>
        </p:nvSpPr>
        <p:spPr>
          <a:xfrm>
            <a:off x="685800" y="1463040"/>
            <a:ext cx="10789920" cy="460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14400" y="1680000"/>
            <a:ext cx="10200000" cy="4200000"/>
          </a:xfrm>
          <a:prstGeom prst="rect">
            <a:avLst/>
          </a:prstGeom>
          <a:noFill/>
        </p:spPr>
        <p:txBody>
          <a:bodyPr wrap="square">
            <a:spAutoFit/>
          </a:bodyPr>
          <a:lstStyle/>
          <a:p>
            <a:pPr algn="l"/>
            <a:r>
              <a:rPr sz="1800" b="0" i="0">
                <a:solidFill>
                  <a:srgbClr val="F0E6DC"/>
                </a:solidFill>
                <a:latin typeface="Calibri"/>
              </a:rPr>
              <a:t>There is no human way to explain Jesus. He bypasses vineyard, season, crush, and time. John 1:3 already said it: all things were made through Him. John 1:14 said we have seen His glory. Cana is that glory made public — not a trick, a creation.</a:t>
            </a:r>
          </a:p>
        </p:txBody>
      </p:sp>
      <p:sp>
        <p:nvSpPr>
          <p:cNvPr id="8" name="TextBox 7"/>
          <p:cNvSpPr txBox="1"/>
          <p:nvPr/>
        </p:nvSpPr>
        <p:spPr>
          <a:xfrm>
            <a:off x="685800" y="6464808"/>
            <a:ext cx="10820400" cy="237744"/>
          </a:xfrm>
          <a:prstGeom prst="rect">
            <a:avLst/>
          </a:prstGeom>
          <a:noFill/>
        </p:spPr>
        <p:txBody>
          <a:bodyPr wrap="square">
            <a:spAutoFit/>
          </a:bodyPr>
          <a:lstStyle/>
          <a:p>
            <a:pPr algn="l"/>
            <a:r>
              <a:rPr sz="1200" b="0" i="0">
                <a:solidFill>
                  <a:srgbClr val="D4C4B4"/>
                </a:solidFill>
                <a:latin typeface="Calibri"/>
              </a:rPr>
              <a:t>John 1:3  ·  John 1:14  ·  If this were all we had, we would know He is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i="0">
                <a:solidFill>
                  <a:srgbClr val="C4A574"/>
                </a:solidFill>
                <a:latin typeface="Calibri"/>
              </a:rPr>
              <a:t>THE PURPOSE</a:t>
            </a:r>
          </a:p>
        </p:txBody>
      </p:sp>
      <p:sp>
        <p:nvSpPr>
          <p:cNvPr id="5" name="TextBox 4"/>
          <p:cNvSpPr txBox="1"/>
          <p:nvPr/>
        </p:nvSpPr>
        <p:spPr>
          <a:xfrm>
            <a:off x="685800" y="804672"/>
            <a:ext cx="10789920" cy="457200"/>
          </a:xfrm>
          <a:prstGeom prst="rect">
            <a:avLst/>
          </a:prstGeom>
          <a:noFill/>
        </p:spPr>
        <p:txBody>
          <a:bodyPr wrap="square">
            <a:spAutoFit/>
          </a:bodyPr>
          <a:lstStyle/>
          <a:p>
            <a:pPr algn="l"/>
            <a:r>
              <a:rPr sz="2800" b="1" i="0">
                <a:solidFill>
                  <a:srgbClr val="F7F5F0"/>
                </a:solidFill>
                <a:latin typeface="Calibri"/>
              </a:rPr>
              <a:t>He manifested his glory</a:t>
            </a:r>
          </a:p>
        </p:txBody>
      </p:sp>
      <p:sp>
        <p:nvSpPr>
          <p:cNvPr id="6" name="Rounded Rectangle 5"/>
          <p:cNvSpPr/>
          <p:nvPr/>
        </p:nvSpPr>
        <p:spPr>
          <a:xfrm>
            <a:off x="685800" y="1463040"/>
            <a:ext cx="5350000" cy="214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5800" y="1643040"/>
            <a:ext cx="5000000" cy="450000"/>
          </a:xfrm>
          <a:prstGeom prst="rect">
            <a:avLst/>
          </a:prstGeom>
          <a:noFill/>
        </p:spPr>
        <p:txBody>
          <a:bodyPr wrap="square">
            <a:spAutoFit/>
          </a:bodyPr>
          <a:lstStyle/>
          <a:p>
            <a:pPr algn="l"/>
            <a:r>
              <a:rPr sz="1600" b="1" i="0">
                <a:solidFill>
                  <a:srgbClr val="C4A574"/>
                </a:solidFill>
                <a:latin typeface="Calibri"/>
              </a:rPr>
              <a:t>First of his signs</a:t>
            </a:r>
          </a:p>
        </p:txBody>
      </p:sp>
      <p:sp>
        <p:nvSpPr>
          <p:cNvPr id="8" name="TextBox 7"/>
          <p:cNvSpPr txBox="1"/>
          <p:nvPr/>
        </p:nvSpPr>
        <p:spPr>
          <a:xfrm>
            <a:off x="865800" y="2163040"/>
            <a:ext cx="5000000" cy="1250000"/>
          </a:xfrm>
          <a:prstGeom prst="rect">
            <a:avLst/>
          </a:prstGeom>
          <a:noFill/>
        </p:spPr>
        <p:txBody>
          <a:bodyPr wrap="square">
            <a:spAutoFit/>
          </a:bodyPr>
          <a:lstStyle/>
          <a:p>
            <a:pPr algn="l"/>
            <a:r>
              <a:rPr sz="1500" b="0" i="0">
                <a:solidFill>
                  <a:srgbClr val="F0E6DC"/>
                </a:solidFill>
                <a:latin typeface="Calibri"/>
              </a:rPr>
              <a:t>archē — beginning, not a parlor trick. A sign that points.</a:t>
            </a:r>
          </a:p>
        </p:txBody>
      </p:sp>
      <p:sp>
        <p:nvSpPr>
          <p:cNvPr id="9" name="Rounded Rectangle 8"/>
          <p:cNvSpPr/>
          <p:nvPr/>
        </p:nvSpPr>
        <p:spPr>
          <a:xfrm>
            <a:off x="6235800" y="1463040"/>
            <a:ext cx="5350000" cy="214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15800" y="1643040"/>
            <a:ext cx="5000000" cy="450000"/>
          </a:xfrm>
          <a:prstGeom prst="rect">
            <a:avLst/>
          </a:prstGeom>
          <a:noFill/>
        </p:spPr>
        <p:txBody>
          <a:bodyPr wrap="square">
            <a:spAutoFit/>
          </a:bodyPr>
          <a:lstStyle/>
          <a:p>
            <a:pPr algn="l"/>
            <a:r>
              <a:rPr sz="1600" b="1" i="0">
                <a:solidFill>
                  <a:srgbClr val="C4A574"/>
                </a:solidFill>
                <a:latin typeface="Calibri"/>
              </a:rPr>
              <a:t>Manifested his glory</a:t>
            </a:r>
          </a:p>
        </p:txBody>
      </p:sp>
      <p:sp>
        <p:nvSpPr>
          <p:cNvPr id="11" name="TextBox 10"/>
          <p:cNvSpPr txBox="1"/>
          <p:nvPr/>
        </p:nvSpPr>
        <p:spPr>
          <a:xfrm>
            <a:off x="6415800" y="2163040"/>
            <a:ext cx="5000000" cy="1250000"/>
          </a:xfrm>
          <a:prstGeom prst="rect">
            <a:avLst/>
          </a:prstGeom>
          <a:noFill/>
        </p:spPr>
        <p:txBody>
          <a:bodyPr wrap="square">
            <a:spAutoFit/>
          </a:bodyPr>
          <a:lstStyle/>
          <a:p>
            <a:pPr algn="l"/>
            <a:r>
              <a:rPr sz="1500" b="0" i="0">
                <a:solidFill>
                  <a:srgbClr val="F0E6DC"/>
                </a:solidFill>
                <a:latin typeface="Calibri"/>
              </a:rPr>
              <a:t>The same glory as of the only Son from the Father. Cana is 1:14 in a village.</a:t>
            </a:r>
          </a:p>
        </p:txBody>
      </p:sp>
      <p:sp>
        <p:nvSpPr>
          <p:cNvPr id="12" name="Rounded Rectangle 11"/>
          <p:cNvSpPr/>
          <p:nvPr/>
        </p:nvSpPr>
        <p:spPr>
          <a:xfrm>
            <a:off x="685800" y="3763040"/>
            <a:ext cx="5350000" cy="214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65800" y="3943040"/>
            <a:ext cx="5000000" cy="450000"/>
          </a:xfrm>
          <a:prstGeom prst="rect">
            <a:avLst/>
          </a:prstGeom>
          <a:noFill/>
        </p:spPr>
        <p:txBody>
          <a:bodyPr wrap="square">
            <a:spAutoFit/>
          </a:bodyPr>
          <a:lstStyle/>
          <a:p>
            <a:pPr algn="l"/>
            <a:r>
              <a:rPr sz="1600" b="1" i="0">
                <a:solidFill>
                  <a:srgbClr val="C4A574"/>
                </a:solidFill>
                <a:latin typeface="Calibri"/>
              </a:rPr>
              <a:t>His disciples believed</a:t>
            </a:r>
          </a:p>
        </p:txBody>
      </p:sp>
      <p:sp>
        <p:nvSpPr>
          <p:cNvPr id="14" name="TextBox 13"/>
          <p:cNvSpPr txBox="1"/>
          <p:nvPr/>
        </p:nvSpPr>
        <p:spPr>
          <a:xfrm>
            <a:off x="865800" y="4463040"/>
            <a:ext cx="5000000" cy="1250000"/>
          </a:xfrm>
          <a:prstGeom prst="rect">
            <a:avLst/>
          </a:prstGeom>
          <a:noFill/>
        </p:spPr>
        <p:txBody>
          <a:bodyPr wrap="square">
            <a:spAutoFit/>
          </a:bodyPr>
          <a:lstStyle/>
          <a:p>
            <a:pPr algn="l"/>
            <a:r>
              <a:rPr sz="1500" b="0" i="0">
                <a:solidFill>
                  <a:srgbClr val="F0E6DC"/>
                </a:solidFill>
                <a:latin typeface="Calibri"/>
              </a:rPr>
              <a:t>They already followed. Now the sign confirms the confession of chapter 1.</a:t>
            </a:r>
          </a:p>
        </p:txBody>
      </p:sp>
      <p:sp>
        <p:nvSpPr>
          <p:cNvPr id="15" name="Rounded Rectangle 14"/>
          <p:cNvSpPr/>
          <p:nvPr/>
        </p:nvSpPr>
        <p:spPr>
          <a:xfrm>
            <a:off x="6235800" y="3763040"/>
            <a:ext cx="5350000" cy="214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6415800" y="3943040"/>
            <a:ext cx="5000000" cy="450000"/>
          </a:xfrm>
          <a:prstGeom prst="rect">
            <a:avLst/>
          </a:prstGeom>
          <a:noFill/>
        </p:spPr>
        <p:txBody>
          <a:bodyPr wrap="square">
            <a:spAutoFit/>
          </a:bodyPr>
          <a:lstStyle/>
          <a:p>
            <a:pPr algn="l"/>
            <a:r>
              <a:rPr sz="1600" b="1" i="0">
                <a:solidFill>
                  <a:srgbClr val="C4A574"/>
                </a:solidFill>
                <a:latin typeface="Calibri"/>
              </a:rPr>
              <a:t>Not for the crowd</a:t>
            </a:r>
          </a:p>
        </p:txBody>
      </p:sp>
      <p:sp>
        <p:nvSpPr>
          <p:cNvPr id="17" name="TextBox 16"/>
          <p:cNvSpPr txBox="1"/>
          <p:nvPr/>
        </p:nvSpPr>
        <p:spPr>
          <a:xfrm>
            <a:off x="6415800" y="4463040"/>
            <a:ext cx="5000000" cy="1250000"/>
          </a:xfrm>
          <a:prstGeom prst="rect">
            <a:avLst/>
          </a:prstGeom>
          <a:noFill/>
        </p:spPr>
        <p:txBody>
          <a:bodyPr wrap="square">
            <a:spAutoFit/>
          </a:bodyPr>
          <a:lstStyle/>
          <a:p>
            <a:pPr algn="l"/>
            <a:r>
              <a:rPr sz="1500" b="0" i="0">
                <a:solidFill>
                  <a:srgbClr val="F0E6DC"/>
                </a:solidFill>
                <a:latin typeface="Calibri"/>
              </a:rPr>
              <a:t>The master never learns the source. The servants know. The disciples believe. Glory is not a show.</a:t>
            </a:r>
          </a:p>
        </p:txBody>
      </p:sp>
      <p:sp>
        <p:nvSpPr>
          <p:cNvPr id="18" name="TextBox 17"/>
          <p:cNvSpPr txBox="1"/>
          <p:nvPr/>
        </p:nvSpPr>
        <p:spPr>
          <a:xfrm>
            <a:off x="685800" y="6464808"/>
            <a:ext cx="10820400" cy="237744"/>
          </a:xfrm>
          <a:prstGeom prst="rect">
            <a:avLst/>
          </a:prstGeom>
          <a:noFill/>
        </p:spPr>
        <p:txBody>
          <a:bodyPr wrap="square">
            <a:spAutoFit/>
          </a:bodyPr>
          <a:lstStyle/>
          <a:p>
            <a:pPr algn="l"/>
            <a:r>
              <a:rPr sz="1200" b="0" i="0">
                <a:solidFill>
                  <a:srgbClr val="D4C4B4"/>
                </a:solidFill>
                <a:latin typeface="Calibri"/>
              </a:rPr>
              <a:t>John 2:11 ESV  ·  biblegateway.com</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41832" y="420624"/>
            <a:ext cx="10515600" cy="237744"/>
          </a:xfrm>
          <a:prstGeom prst="rect">
            <a:avLst/>
          </a:prstGeom>
          <a:noFill/>
        </p:spPr>
        <p:txBody>
          <a:bodyPr wrap="square" anchor="ctr"/>
          <a:lstStyle/>
          <a:p>
            <a:pPr algn="l"/>
            <a:r>
              <a:rPr sz="1300" b="1">
                <a:solidFill>
                  <a:srgbClr val="C4A574"/>
                </a:solidFill>
                <a:latin typeface="Calibri"/>
              </a:rPr>
              <a:t>VIDEO</a:t>
            </a:r>
          </a:p>
        </p:txBody>
      </p:sp>
      <p:sp>
        <p:nvSpPr>
          <p:cNvPr id="5" name="TextBox 4"/>
          <p:cNvSpPr txBox="1"/>
          <p:nvPr/>
        </p:nvSpPr>
        <p:spPr>
          <a:xfrm>
            <a:off x="685800" y="804672"/>
            <a:ext cx="10789920" cy="457200"/>
          </a:xfrm>
          <a:prstGeom prst="rect">
            <a:avLst/>
          </a:prstGeom>
          <a:noFill/>
        </p:spPr>
        <p:txBody>
          <a:bodyPr wrap="square" anchor="ctr"/>
          <a:lstStyle/>
          <a:p>
            <a:pPr algn="l"/>
            <a:r>
              <a:rPr sz="2800" b="1">
                <a:solidFill>
                  <a:srgbClr val="F7F5F0"/>
                </a:solidFill>
                <a:latin typeface="Calibri"/>
              </a:rPr>
              <a:t>The Gospel of John — Visual Bible</a:t>
            </a:r>
          </a:p>
        </p:txBody>
      </p:sp>
      <p:pic>
        <p:nvPicPr>
          <p:cNvPr id="6" name="Picture 5" descr="vb-thumb.jpg">
            <a:hlinkClick r:id="rId3"/>
          </p:cNvPr>
          <p:cNvPicPr>
            <a:picLocks noChangeAspect="1"/>
          </p:cNvPicPr>
          <p:nvPr/>
        </p:nvPicPr>
        <p:blipFill>
          <a:blip r:embed="rId2"/>
          <a:stretch>
            <a:fillRect/>
          </a:stretch>
        </p:blipFill>
        <p:spPr>
          <a:xfrm>
            <a:off x="685800" y="1508760"/>
            <a:ext cx="5852160" cy="3291840"/>
          </a:xfrm>
          <a:prstGeom prst="rect">
            <a:avLst/>
          </a:prstGeom>
        </p:spPr>
      </p:pic>
      <p:sp>
        <p:nvSpPr>
          <p:cNvPr id="7" name="Rounded Rectangle 6"/>
          <p:cNvSpPr/>
          <p:nvPr/>
        </p:nvSpPr>
        <p:spPr>
          <a:xfrm>
            <a:off x="6766560" y="1508760"/>
            <a:ext cx="4709160" cy="329184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949440" y="1691640"/>
            <a:ext cx="4343400" cy="365760"/>
          </a:xfrm>
          <a:prstGeom prst="rect">
            <a:avLst/>
          </a:prstGeom>
          <a:noFill/>
        </p:spPr>
        <p:txBody>
          <a:bodyPr wrap="square" anchor="ctr"/>
          <a:lstStyle/>
          <a:p>
            <a:pPr algn="l"/>
            <a:r>
              <a:rPr sz="1600" b="1">
                <a:solidFill>
                  <a:srgbClr val="C4A574"/>
                </a:solidFill>
                <a:latin typeface="Calibri"/>
              </a:rPr>
              <a:t>Visual Bible</a:t>
            </a:r>
          </a:p>
        </p:txBody>
      </p:sp>
      <p:sp>
        <p:nvSpPr>
          <p:cNvPr id="9" name="TextBox 8"/>
          <p:cNvSpPr txBox="1"/>
          <p:nvPr/>
        </p:nvSpPr>
        <p:spPr>
          <a:xfrm>
            <a:off x="6949440" y="2103120"/>
            <a:ext cx="4343400" cy="1280160"/>
          </a:xfrm>
          <a:prstGeom prst="rect">
            <a:avLst/>
          </a:prstGeom>
          <a:noFill/>
        </p:spPr>
        <p:txBody>
          <a:bodyPr wrap="square" anchor="t"/>
          <a:lstStyle/>
          <a:p>
            <a:pPr algn="l"/>
            <a:r>
              <a:rPr sz="1600" b="0">
                <a:solidFill>
                  <a:srgbClr val="F0E6DC"/>
                </a:solidFill>
                <a:latin typeface="Calibri"/>
              </a:rPr>
              <a:t>Cana — water into wine. Queued to 12:51 (John 2:1–11).</a:t>
            </a:r>
          </a:p>
        </p:txBody>
      </p:sp>
      <p:sp>
        <p:nvSpPr>
          <p:cNvPr id="10" name="TextBox 9">
            <a:hlinkClick r:id="rId3"/>
          </p:cNvPr>
          <p:cNvSpPr txBox="1"/>
          <p:nvPr/>
        </p:nvSpPr>
        <p:spPr>
          <a:xfrm>
            <a:off x="6949440" y="3520440"/>
            <a:ext cx="4343400" cy="914400"/>
          </a:xfrm>
          <a:prstGeom prst="rect">
            <a:avLst/>
          </a:prstGeom>
          <a:noFill/>
        </p:spPr>
        <p:txBody>
          <a:bodyPr wrap="square" anchor="ctr"/>
          <a:lstStyle/>
          <a:p>
            <a:pPr algn="l"/>
            <a:r>
              <a:rPr sz="1300">
                <a:solidFill>
                  <a:srgbClr val="C4A574"/>
                </a:solidFill>
                <a:latin typeface="Calibri"/>
                <a:hlinkClick r:id="rId3"/>
              </a:rPr>
              <a:t>youtu.be/-k0D_qFPb4o?t=771</a:t>
            </a:r>
          </a:p>
          <a:p>
            <a:pPr algn="l"/>
            <a:r>
              <a:rPr sz="1400" b="1">
                <a:solidFill>
                  <a:srgbClr val="C4A574"/>
                </a:solidFill>
                <a:latin typeface="Calibri"/>
                <a:hlinkClick r:id="rId3"/>
              </a:rPr>
              <a:t>Play on YouTube</a:t>
            </a:r>
          </a:p>
        </p:txBody>
      </p:sp>
      <p:sp>
        <p:nvSpPr>
          <p:cNvPr id="11" name="TextBox 10"/>
          <p:cNvSpPr txBox="1"/>
          <p:nvPr/>
        </p:nvSpPr>
        <p:spPr>
          <a:xfrm>
            <a:off x="685800" y="6464808"/>
            <a:ext cx="10820400" cy="237744"/>
          </a:xfrm>
          <a:prstGeom prst="rect">
            <a:avLst/>
          </a:prstGeom>
          <a:noFill/>
        </p:spPr>
        <p:txBody>
          <a:bodyPr wrap="square" anchor="ctr"/>
          <a:lstStyle/>
          <a:p>
            <a:pPr algn="l"/>
            <a:r>
              <a:rPr sz="1200" b="0">
                <a:solidFill>
                  <a:srgbClr val="D4C4B4"/>
                </a:solidFill>
                <a:latin typeface="Calibri"/>
              </a:rPr>
              <a:t>Click the preview or the link  ·  starts at 12:51  ·  youtu.be/-k0D_qFPb4o?t=771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i="0">
                <a:solidFill>
                  <a:srgbClr val="C4A574"/>
                </a:solidFill>
                <a:latin typeface="Calibri"/>
              </a:rPr>
              <a:t>FOR THE TABLE</a:t>
            </a:r>
          </a:p>
        </p:txBody>
      </p:sp>
      <p:sp>
        <p:nvSpPr>
          <p:cNvPr id="5" name="TextBox 4"/>
          <p:cNvSpPr txBox="1"/>
          <p:nvPr/>
        </p:nvSpPr>
        <p:spPr>
          <a:xfrm>
            <a:off x="685800" y="804672"/>
            <a:ext cx="10789920" cy="457200"/>
          </a:xfrm>
          <a:prstGeom prst="rect">
            <a:avLst/>
          </a:prstGeom>
          <a:noFill/>
        </p:spPr>
        <p:txBody>
          <a:bodyPr wrap="square">
            <a:spAutoFit/>
          </a:bodyPr>
          <a:lstStyle/>
          <a:p>
            <a:pPr algn="l"/>
            <a:r>
              <a:rPr sz="2800" b="1" i="0">
                <a:solidFill>
                  <a:srgbClr val="F7F5F0"/>
                </a:solidFill>
                <a:latin typeface="Calibri"/>
              </a:rPr>
              <a:t>Do not stop at the sign</a:t>
            </a:r>
          </a:p>
        </p:txBody>
      </p:sp>
      <p:sp>
        <p:nvSpPr>
          <p:cNvPr id="6" name="Rounded Rectangle 5"/>
          <p:cNvSpPr/>
          <p:nvPr/>
        </p:nvSpPr>
        <p:spPr>
          <a:xfrm>
            <a:off x="685800" y="1614271"/>
            <a:ext cx="10789920" cy="4453128"/>
          </a:xfrm>
          <a:prstGeom prst="roundRect">
            <a:avLst>
              <a:gd name="adj" fmla="val 6000"/>
            </a:avLst>
          </a:prstGeom>
          <a:solidFill>
            <a:srgbClr val="F3EB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80760" y="2116155"/>
            <a:ext cx="10200000" cy="3693319"/>
          </a:xfrm>
          <a:prstGeom prst="rect">
            <a:avLst/>
          </a:prstGeom>
          <a:noFill/>
        </p:spPr>
        <p:txBody>
          <a:bodyPr wrap="square">
            <a:spAutoFit/>
          </a:bodyPr>
          <a:lstStyle/>
          <a:p>
            <a:pPr algn="l"/>
            <a:r>
              <a:rPr b="0" i="0" dirty="0">
                <a:solidFill>
                  <a:srgbClr val="2C2416"/>
                </a:solidFill>
                <a:latin typeface="Calibri"/>
              </a:rPr>
              <a:t>1. John moves from words about Jesus to works of Jesus. What does Cana add that chapter 1’s titles did not yet show?</a:t>
            </a:r>
            <a:endParaRPr lang="en-US" b="0" i="0" dirty="0">
              <a:solidFill>
                <a:srgbClr val="2C2416"/>
              </a:solidFill>
              <a:latin typeface="Calibri"/>
            </a:endParaRPr>
          </a:p>
          <a:p>
            <a:pPr algn="l"/>
            <a:r>
              <a:rPr b="0" i="0" dirty="0">
                <a:solidFill>
                  <a:srgbClr val="2C2416"/>
                </a:solidFill>
                <a:latin typeface="Calibri"/>
              </a:rPr>
              <a:t>
2. “Woman, what does this have to do with me?</a:t>
            </a:r>
            <a:r>
              <a:rPr lang="en-US" b="0" i="0" dirty="0">
                <a:solidFill>
                  <a:srgbClr val="2C2416"/>
                </a:solidFill>
                <a:latin typeface="Calibri"/>
              </a:rPr>
              <a:t> My hour has not yet come.</a:t>
            </a:r>
            <a:r>
              <a:rPr b="0" i="0" dirty="0">
                <a:solidFill>
                  <a:srgbClr val="2C2416"/>
                </a:solidFill>
                <a:latin typeface="Calibri"/>
              </a:rPr>
              <a:t>” How do you still try to schedule the Son?</a:t>
            </a:r>
            <a:endParaRPr lang="en-US" b="0" i="0" dirty="0">
              <a:solidFill>
                <a:srgbClr val="2C2416"/>
              </a:solidFill>
              <a:latin typeface="Calibri"/>
            </a:endParaRPr>
          </a:p>
          <a:p>
            <a:pPr algn="l"/>
            <a:r>
              <a:rPr b="0" i="0" dirty="0">
                <a:solidFill>
                  <a:srgbClr val="2C2416"/>
                </a:solidFill>
                <a:latin typeface="Calibri"/>
              </a:rPr>
              <a:t>
3. Mary’s last words: “Do whatever he tells you.” Where is obedience waiting on a jar you have not filled?</a:t>
            </a:r>
            <a:endParaRPr lang="en-US" b="0" i="0" dirty="0">
              <a:solidFill>
                <a:srgbClr val="2C2416"/>
              </a:solidFill>
              <a:latin typeface="Calibri"/>
            </a:endParaRPr>
          </a:p>
          <a:p>
            <a:pPr algn="l"/>
            <a:r>
              <a:rPr b="0" i="0" dirty="0">
                <a:solidFill>
                  <a:srgbClr val="2C2416"/>
                </a:solidFill>
                <a:latin typeface="Calibri"/>
              </a:rPr>
              <a:t>
4. The servants knew. The master did not. Who are you in the story — spectator of good wine, or witness of the Creator?</a:t>
            </a:r>
            <a:endParaRPr lang="en-US" b="0" i="0" dirty="0">
              <a:solidFill>
                <a:srgbClr val="2C2416"/>
              </a:solidFill>
              <a:latin typeface="Calibri"/>
            </a:endParaRPr>
          </a:p>
          <a:p>
            <a:pPr algn="l"/>
            <a:r>
              <a:rPr b="0" i="0" dirty="0">
                <a:solidFill>
                  <a:srgbClr val="2C2416"/>
                </a:solidFill>
                <a:latin typeface="Calibri"/>
              </a:rPr>
              <a:t>
5. He manifested his glory, and his disciples believed. What would it mean for this sign to move you from titles to trust?</a:t>
            </a:r>
          </a:p>
        </p:txBody>
      </p:sp>
      <p:sp>
        <p:nvSpPr>
          <p:cNvPr id="8" name="TextBox 7"/>
          <p:cNvSpPr txBox="1"/>
          <p:nvPr/>
        </p:nvSpPr>
        <p:spPr>
          <a:xfrm>
            <a:off x="685800" y="6464808"/>
            <a:ext cx="10820400" cy="237744"/>
          </a:xfrm>
          <a:prstGeom prst="rect">
            <a:avLst/>
          </a:prstGeom>
          <a:noFill/>
        </p:spPr>
        <p:txBody>
          <a:bodyPr wrap="square">
            <a:spAutoFit/>
          </a:bodyPr>
          <a:lstStyle/>
          <a:p>
            <a:pPr algn="l"/>
            <a:r>
              <a:rPr sz="1200" b="0" i="0">
                <a:solidFill>
                  <a:srgbClr val="D4C4B4"/>
                </a:solidFill>
                <a:latin typeface="Calibri"/>
              </a:rPr>
              <a:t>Knowing the sign is not yet believing. Believing is not yet obeying.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i="0">
                <a:solidFill>
                  <a:srgbClr val="C4A574"/>
                </a:solidFill>
                <a:latin typeface="Calibri"/>
              </a:rPr>
              <a:t>CLOSE</a:t>
            </a:r>
          </a:p>
        </p:txBody>
      </p:sp>
      <p:sp>
        <p:nvSpPr>
          <p:cNvPr id="5" name="TextBox 4"/>
          <p:cNvSpPr txBox="1"/>
          <p:nvPr/>
        </p:nvSpPr>
        <p:spPr>
          <a:xfrm>
            <a:off x="685800" y="804672"/>
            <a:ext cx="10789920" cy="457200"/>
          </a:xfrm>
          <a:prstGeom prst="rect">
            <a:avLst/>
          </a:prstGeom>
          <a:noFill/>
        </p:spPr>
        <p:txBody>
          <a:bodyPr wrap="square">
            <a:spAutoFit/>
          </a:bodyPr>
          <a:lstStyle/>
          <a:p>
            <a:pPr algn="l"/>
            <a:r>
              <a:rPr sz="2800" b="1" i="0">
                <a:solidFill>
                  <a:srgbClr val="F7F5F0"/>
                </a:solidFill>
                <a:latin typeface="Calibri"/>
              </a:rPr>
              <a:t>What follows</a:t>
            </a:r>
          </a:p>
        </p:txBody>
      </p:sp>
      <p:sp>
        <p:nvSpPr>
          <p:cNvPr id="6" name="Rounded Rectangle 5"/>
          <p:cNvSpPr/>
          <p:nvPr/>
        </p:nvSpPr>
        <p:spPr>
          <a:xfrm>
            <a:off x="685800" y="1463040"/>
            <a:ext cx="5350000" cy="430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68680" y="1640000"/>
            <a:ext cx="5000000" cy="500000"/>
          </a:xfrm>
          <a:prstGeom prst="rect">
            <a:avLst/>
          </a:prstGeom>
          <a:noFill/>
        </p:spPr>
        <p:txBody>
          <a:bodyPr wrap="square">
            <a:spAutoFit/>
          </a:bodyPr>
          <a:lstStyle/>
          <a:p>
            <a:pPr algn="l"/>
            <a:r>
              <a:rPr sz="1600" b="1" i="0">
                <a:solidFill>
                  <a:srgbClr val="C4A574"/>
                </a:solidFill>
                <a:latin typeface="Calibri"/>
              </a:rPr>
              <a:t>John 2:12–22</a:t>
            </a:r>
          </a:p>
        </p:txBody>
      </p:sp>
      <p:sp>
        <p:nvSpPr>
          <p:cNvPr id="8" name="TextBox 7"/>
          <p:cNvSpPr txBox="1"/>
          <p:nvPr/>
        </p:nvSpPr>
        <p:spPr>
          <a:xfrm>
            <a:off x="868680" y="2200000"/>
            <a:ext cx="5000000" cy="3200000"/>
          </a:xfrm>
          <a:prstGeom prst="rect">
            <a:avLst/>
          </a:prstGeom>
          <a:noFill/>
        </p:spPr>
        <p:txBody>
          <a:bodyPr wrap="square">
            <a:spAutoFit/>
          </a:bodyPr>
          <a:lstStyle/>
          <a:p>
            <a:pPr algn="l"/>
            <a:r>
              <a:rPr sz="1600" b="0" i="0">
                <a:solidFill>
                  <a:srgbClr val="F0E6DC"/>
                </a:solidFill>
                <a:latin typeface="Calibri"/>
              </a:rPr>
              <a:t>Capernaum, then Jerusalem. Zeal for His Father’s house. The temple cleansing. “Destroy this temple, and in three days I will raise it up.” The hour still ahead.</a:t>
            </a:r>
          </a:p>
        </p:txBody>
      </p:sp>
      <p:sp>
        <p:nvSpPr>
          <p:cNvPr id="9" name="Rounded Rectangle 8"/>
          <p:cNvSpPr/>
          <p:nvPr/>
        </p:nvSpPr>
        <p:spPr>
          <a:xfrm>
            <a:off x="6355080" y="1463040"/>
            <a:ext cx="5350000" cy="4300000"/>
          </a:xfrm>
          <a:prstGeom prst="roundRect">
            <a:avLst>
              <a:gd name="adj" fmla="val 6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540000" y="1640000"/>
            <a:ext cx="5000000" cy="500000"/>
          </a:xfrm>
          <a:prstGeom prst="rect">
            <a:avLst/>
          </a:prstGeom>
          <a:noFill/>
        </p:spPr>
        <p:txBody>
          <a:bodyPr wrap="square">
            <a:spAutoFit/>
          </a:bodyPr>
          <a:lstStyle/>
          <a:p>
            <a:pPr algn="l"/>
            <a:r>
              <a:rPr sz="1600" b="1" i="0">
                <a:solidFill>
                  <a:srgbClr val="C4A574"/>
                </a:solidFill>
                <a:latin typeface="Calibri"/>
              </a:rPr>
              <a:t>Memory</a:t>
            </a:r>
          </a:p>
        </p:txBody>
      </p:sp>
      <p:sp>
        <p:nvSpPr>
          <p:cNvPr id="11" name="TextBox 10"/>
          <p:cNvSpPr txBox="1"/>
          <p:nvPr/>
        </p:nvSpPr>
        <p:spPr>
          <a:xfrm>
            <a:off x="6540000" y="2200000"/>
            <a:ext cx="5000000" cy="1400000"/>
          </a:xfrm>
          <a:prstGeom prst="rect">
            <a:avLst/>
          </a:prstGeom>
          <a:noFill/>
        </p:spPr>
        <p:txBody>
          <a:bodyPr wrap="square">
            <a:spAutoFit/>
          </a:bodyPr>
          <a:lstStyle/>
          <a:p>
            <a:pPr algn="l"/>
            <a:r>
              <a:rPr sz="1600" b="0" i="1">
                <a:solidFill>
                  <a:srgbClr val="F0E6DC"/>
                </a:solidFill>
                <a:latin typeface="Georgia"/>
              </a:rPr>
              <a:t>“This, the first of his signs, Jesus did at Cana in Galilee, and manifested his glory. And his disciples believed in him.”</a:t>
            </a:r>
          </a:p>
        </p:txBody>
      </p:sp>
      <p:sp>
        <p:nvSpPr>
          <p:cNvPr id="12" name="TextBox 11"/>
          <p:cNvSpPr txBox="1"/>
          <p:nvPr/>
        </p:nvSpPr>
        <p:spPr>
          <a:xfrm>
            <a:off x="6540000" y="4000000"/>
            <a:ext cx="5000000" cy="800000"/>
          </a:xfrm>
          <a:prstGeom prst="rect">
            <a:avLst/>
          </a:prstGeom>
          <a:noFill/>
        </p:spPr>
        <p:txBody>
          <a:bodyPr wrap="square">
            <a:spAutoFit/>
          </a:bodyPr>
          <a:lstStyle/>
          <a:p>
            <a:pPr algn="l"/>
            <a:r>
              <a:rPr sz="1400" b="0" i="0">
                <a:solidFill>
                  <a:srgbClr val="D4C4B4"/>
                </a:solidFill>
                <a:latin typeface="Calibri"/>
              </a:rPr>
              <a:t>— John 2:11 ESV</a:t>
            </a:r>
          </a:p>
        </p:txBody>
      </p:sp>
      <p:sp>
        <p:nvSpPr>
          <p:cNvPr id="13" name="TextBox 12"/>
          <p:cNvSpPr txBox="1"/>
          <p:nvPr/>
        </p:nvSpPr>
        <p:spPr>
          <a:xfrm>
            <a:off x="685800" y="6464808"/>
            <a:ext cx="10820400" cy="237744"/>
          </a:xfrm>
          <a:prstGeom prst="rect">
            <a:avLst/>
          </a:prstGeom>
          <a:noFill/>
        </p:spPr>
        <p:txBody>
          <a:bodyPr wrap="square">
            <a:spAutoFit/>
          </a:bodyPr>
          <a:lstStyle/>
          <a:p>
            <a:pPr algn="l"/>
            <a:r>
              <a:rPr sz="1200" b="0" i="0">
                <a:solidFill>
                  <a:srgbClr val="D4C4B4"/>
                </a:solidFill>
                <a:latin typeface="Calibri"/>
              </a:rPr>
              <a:t>Next in the series: John 2  ·  zeal for My Father’s house  ·  GTY 43-9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4A181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457200"/>
            <a:ext cx="146304" cy="146304"/>
          </a:xfrm>
          <a:prstGeom prst="rect">
            <a:avLst/>
          </a:prstGeom>
          <a:solidFill>
            <a:srgbClr val="C4A5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41832" y="420624"/>
            <a:ext cx="10515600" cy="237744"/>
          </a:xfrm>
          <a:prstGeom prst="rect">
            <a:avLst/>
          </a:prstGeom>
          <a:noFill/>
        </p:spPr>
        <p:txBody>
          <a:bodyPr wrap="square">
            <a:spAutoFit/>
          </a:bodyPr>
          <a:lstStyle/>
          <a:p>
            <a:pPr algn="l"/>
            <a:r>
              <a:rPr sz="1300" b="1">
                <a:solidFill>
                  <a:srgbClr val="C4A574"/>
                </a:solidFill>
                <a:latin typeface="Calibri"/>
              </a:rPr>
              <a:t>VIDEO</a:t>
            </a:r>
          </a:p>
        </p:txBody>
      </p:sp>
      <p:sp>
        <p:nvSpPr>
          <p:cNvPr id="5" name="TextBox 4"/>
          <p:cNvSpPr txBox="1"/>
          <p:nvPr/>
        </p:nvSpPr>
        <p:spPr>
          <a:xfrm>
            <a:off x="685800" y="804672"/>
            <a:ext cx="10789920" cy="457200"/>
          </a:xfrm>
          <a:prstGeom prst="rect">
            <a:avLst/>
          </a:prstGeom>
          <a:noFill/>
        </p:spPr>
        <p:txBody>
          <a:bodyPr wrap="square">
            <a:spAutoFit/>
          </a:bodyPr>
          <a:lstStyle/>
          <a:p>
            <a:pPr algn="l"/>
            <a:r>
              <a:rPr sz="2800" b="1">
                <a:solidFill>
                  <a:srgbClr val="F7F5F0"/>
                </a:solidFill>
                <a:latin typeface="Calibri"/>
              </a:rPr>
              <a:t>Who is God?</a:t>
            </a:r>
          </a:p>
        </p:txBody>
      </p:sp>
      <p:sp>
        <p:nvSpPr>
          <p:cNvPr id="7" name="Rounded Rectangle 6"/>
          <p:cNvSpPr/>
          <p:nvPr/>
        </p:nvSpPr>
        <p:spPr>
          <a:xfrm>
            <a:off x="6766560" y="1508760"/>
            <a:ext cx="4709160" cy="3291840"/>
          </a:xfrm>
          <a:prstGeom prst="roundRect">
            <a:avLst>
              <a:gd name="adj" fmla="val 8000"/>
            </a:avLst>
          </a:prstGeom>
          <a:solidFill>
            <a:srgbClr val="5C20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949440" y="1691640"/>
            <a:ext cx="4343400" cy="365760"/>
          </a:xfrm>
          <a:prstGeom prst="rect">
            <a:avLst/>
          </a:prstGeom>
          <a:noFill/>
        </p:spPr>
        <p:txBody>
          <a:bodyPr wrap="square">
            <a:spAutoFit/>
          </a:bodyPr>
          <a:lstStyle/>
          <a:p>
            <a:pPr algn="l"/>
            <a:r>
              <a:rPr sz="1600" b="1">
                <a:solidFill>
                  <a:srgbClr val="C4A574"/>
                </a:solidFill>
                <a:latin typeface="Calibri"/>
              </a:rPr>
              <a:t>Bible Project</a:t>
            </a:r>
          </a:p>
        </p:txBody>
      </p:sp>
      <p:sp>
        <p:nvSpPr>
          <p:cNvPr id="9" name="TextBox 8"/>
          <p:cNvSpPr txBox="1"/>
          <p:nvPr/>
        </p:nvSpPr>
        <p:spPr>
          <a:xfrm>
            <a:off x="6949440" y="2103120"/>
            <a:ext cx="4343400" cy="1280160"/>
          </a:xfrm>
          <a:prstGeom prst="rect">
            <a:avLst/>
          </a:prstGeom>
          <a:noFill/>
        </p:spPr>
        <p:txBody>
          <a:bodyPr wrap="square">
            <a:spAutoFit/>
          </a:bodyPr>
          <a:lstStyle/>
          <a:p>
            <a:pPr algn="l"/>
            <a:r>
              <a:rPr sz="1600" b="0">
                <a:solidFill>
                  <a:srgbClr val="F0E6DC"/>
                </a:solidFill>
                <a:latin typeface="Calibri"/>
              </a:rPr>
              <a:t>One God — Father, Son, and Spirit — in the story of Scripture.</a:t>
            </a:r>
          </a:p>
        </p:txBody>
      </p:sp>
      <p:sp>
        <p:nvSpPr>
          <p:cNvPr id="10" name="TextBox 9">
            <a:hlinkClick r:id="rId5"/>
          </p:cNvPr>
          <p:cNvSpPr txBox="1"/>
          <p:nvPr/>
        </p:nvSpPr>
        <p:spPr>
          <a:xfrm>
            <a:off x="6949440" y="3520440"/>
            <a:ext cx="4343400" cy="914400"/>
          </a:xfrm>
          <a:prstGeom prst="rect">
            <a:avLst/>
          </a:prstGeom>
          <a:noFill/>
        </p:spPr>
        <p:txBody>
          <a:bodyPr wrap="square">
            <a:spAutoFit/>
          </a:bodyPr>
          <a:lstStyle/>
          <a:p>
            <a:r>
              <a:rPr sz="1300" b="0">
                <a:solidFill>
                  <a:srgbClr val="C4A574"/>
                </a:solidFill>
                <a:latin typeface="Calibri"/>
                <a:hlinkClick r:id="rId5"/>
              </a:rPr>
              <a:t>youtu.be/eAvYmE2YYIU</a:t>
            </a:r>
          </a:p>
          <a:p>
            <a:r>
              <a:rPr sz="1400" b="1">
                <a:solidFill>
                  <a:srgbClr val="C4A574"/>
                </a:solidFill>
                <a:latin typeface="Calibri"/>
                <a:hlinkClick r:id="rId5"/>
              </a:rPr>
              <a:t>Play on YouTube</a:t>
            </a:r>
          </a:p>
        </p:txBody>
      </p:sp>
      <p:sp>
        <p:nvSpPr>
          <p:cNvPr id="11" name="TextBox 10"/>
          <p:cNvSpPr txBox="1"/>
          <p:nvPr/>
        </p:nvSpPr>
        <p:spPr>
          <a:xfrm>
            <a:off x="685800" y="6464808"/>
            <a:ext cx="10820400" cy="237744"/>
          </a:xfrm>
          <a:prstGeom prst="rect">
            <a:avLst/>
          </a:prstGeom>
          <a:noFill/>
        </p:spPr>
        <p:txBody>
          <a:bodyPr wrap="square">
            <a:spAutoFit/>
          </a:bodyPr>
          <a:lstStyle/>
          <a:p>
            <a:pPr algn="l"/>
            <a:r>
              <a:rPr sz="1200" b="0">
                <a:solidFill>
                  <a:srgbClr val="D4C4B4"/>
                </a:solidFill>
                <a:latin typeface="Calibri"/>
              </a:rPr>
              <a:t>Click the preview or the link  ·  youtu.be/eAvYmE2YYIU</a:t>
            </a:r>
          </a:p>
        </p:txBody>
      </p:sp>
      <p:pic>
        <p:nvPicPr>
          <p:cNvPr id="12" name="Picture 11" descr="bp-god.jpg">
            <a:hlinkClick r:id="rId5"/>
          </p:cNvPr>
          <p:cNvPicPr>
            <a:picLocks noChangeAspect="1"/>
          </p:cNvPicPr>
          <p:nvPr/>
        </p:nvPicPr>
        <p:blipFill>
          <a:blip r:embed="rId4"/>
          <a:stretch>
            <a:fillRect/>
          </a:stretch>
        </p:blipFill>
        <p:spPr>
          <a:xfrm>
            <a:off x="685800" y="1508760"/>
            <a:ext cx="5852160" cy="32918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TotalTime>
  <Words>1487</Words>
  <Application>Microsoft Office PowerPoint</Application>
  <PresentationFormat>Widescreen</PresentationFormat>
  <Paragraphs>134</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Stan Jack</cp:lastModifiedBy>
  <cp:revision>2</cp:revision>
  <dcterms:created xsi:type="dcterms:W3CDTF">2013-01-27T09:14:16Z</dcterms:created>
  <dcterms:modified xsi:type="dcterms:W3CDTF">2026-09-12T16:16:19Z</dcterms:modified>
  <cp:category/>
</cp:coreProperties>
</file>