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4" d="100"/>
          <a:sy n="74" d="100"/>
        </p:scale>
        <p:origin x="1013"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youtu.be/-k0D_qFPb4o?t=967"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7.xml"/><Relationship Id="rId1" Type="http://schemas.openxmlformats.org/officeDocument/2006/relationships/video" Target="https://www.youtube.com/embed/wTnq6I3vUbU?rel=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a:solidFill>
                  <a:srgbClr val="C4A574"/>
                </a:solidFill>
                <a:latin typeface="Calibri"/>
              </a:rPr>
              <a:t>GOSPEL OF JOHN</a:t>
            </a:r>
          </a:p>
        </p:txBody>
      </p:sp>
      <p:sp>
        <p:nvSpPr>
          <p:cNvPr id="5" name="TextBox 4"/>
          <p:cNvSpPr txBox="1"/>
          <p:nvPr/>
        </p:nvSpPr>
        <p:spPr>
          <a:xfrm>
            <a:off x="685800" y="2011680"/>
            <a:ext cx="10789920" cy="365760"/>
          </a:xfrm>
          <a:prstGeom prst="rect">
            <a:avLst/>
          </a:prstGeom>
          <a:noFill/>
        </p:spPr>
        <p:txBody>
          <a:bodyPr wrap="square">
            <a:spAutoFit/>
          </a:bodyPr>
          <a:lstStyle/>
          <a:p>
            <a:pPr algn="l"/>
            <a:r>
              <a:rPr sz="2200" b="0">
                <a:solidFill>
                  <a:srgbClr val="D4C4B4"/>
                </a:solidFill>
                <a:latin typeface="Calibri"/>
              </a:rPr>
              <a:t>John 2:12–17</a:t>
            </a:r>
          </a:p>
        </p:txBody>
      </p:sp>
      <p:sp>
        <p:nvSpPr>
          <p:cNvPr id="6" name="TextBox 5"/>
          <p:cNvSpPr txBox="1"/>
          <p:nvPr/>
        </p:nvSpPr>
        <p:spPr>
          <a:xfrm>
            <a:off x="685800" y="2423160"/>
            <a:ext cx="10789920" cy="640080"/>
          </a:xfrm>
          <a:prstGeom prst="rect">
            <a:avLst/>
          </a:prstGeom>
          <a:noFill/>
        </p:spPr>
        <p:txBody>
          <a:bodyPr wrap="square">
            <a:spAutoFit/>
          </a:bodyPr>
          <a:lstStyle/>
          <a:p>
            <a:pPr algn="l"/>
            <a:r>
              <a:rPr sz="3200" b="1">
                <a:solidFill>
                  <a:srgbClr val="F7F5F0"/>
                </a:solidFill>
                <a:latin typeface="Calibri"/>
              </a:rPr>
              <a:t>Zeal for My Father’s House</a:t>
            </a:r>
          </a:p>
        </p:txBody>
      </p:sp>
      <p:sp>
        <p:nvSpPr>
          <p:cNvPr id="7" name="TextBox 6"/>
          <p:cNvSpPr txBox="1"/>
          <p:nvPr/>
        </p:nvSpPr>
        <p:spPr>
          <a:xfrm>
            <a:off x="685800" y="3108960"/>
            <a:ext cx="10789920" cy="365760"/>
          </a:xfrm>
          <a:prstGeom prst="rect">
            <a:avLst/>
          </a:prstGeom>
          <a:noFill/>
        </p:spPr>
        <p:txBody>
          <a:bodyPr wrap="square">
            <a:spAutoFit/>
          </a:bodyPr>
          <a:lstStyle/>
          <a:p>
            <a:pPr algn="l"/>
            <a:r>
              <a:rPr sz="1600" b="0">
                <a:solidFill>
                  <a:srgbClr val="D4C4B4"/>
                </a:solidFill>
                <a:latin typeface="Calibri"/>
              </a:rPr>
              <a:t>Capernaum  ·  Passover  ·  The house  ·  The zeal</a:t>
            </a:r>
          </a:p>
        </p:txBody>
      </p:sp>
      <p:sp>
        <p:nvSpPr>
          <p:cNvPr id="8" name="TextBox 7"/>
          <p:cNvSpPr txBox="1"/>
          <p:nvPr/>
        </p:nvSpPr>
        <p:spPr>
          <a:xfrm>
            <a:off x="685800" y="6464808"/>
            <a:ext cx="10820400" cy="237744"/>
          </a:xfrm>
          <a:prstGeom prst="rect">
            <a:avLst/>
          </a:prstGeom>
          <a:noFill/>
        </p:spPr>
        <p:txBody>
          <a:bodyPr wrap="square">
            <a:spAutoFit/>
          </a:bodyPr>
          <a:lstStyle/>
          <a:p>
            <a:pPr algn="l"/>
            <a:r>
              <a:rPr sz="1200" b="0">
                <a:solidFill>
                  <a:srgbClr val="D4C4B4"/>
                </a:solidFill>
                <a:latin typeface="Calibri"/>
              </a:rPr>
              <a:t>Core content based on John MacArthur’s Exposition of John  ·  GTY 43-9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a:solidFill>
                  <a:srgbClr val="C4A574"/>
                </a:solidFill>
                <a:latin typeface="Calibri"/>
              </a:rPr>
              <a:t>FROM LAST WEEK</a:t>
            </a:r>
          </a:p>
        </p:txBody>
      </p:sp>
      <p:sp>
        <p:nvSpPr>
          <p:cNvPr id="5" name="TextBox 4"/>
          <p:cNvSpPr txBox="1"/>
          <p:nvPr/>
        </p:nvSpPr>
        <p:spPr>
          <a:xfrm>
            <a:off x="685800" y="804672"/>
            <a:ext cx="10789920" cy="400000"/>
          </a:xfrm>
          <a:prstGeom prst="rect">
            <a:avLst/>
          </a:prstGeom>
          <a:noFill/>
        </p:spPr>
        <p:txBody>
          <a:bodyPr wrap="square">
            <a:spAutoFit/>
          </a:bodyPr>
          <a:lstStyle/>
          <a:p>
            <a:pPr algn="l"/>
            <a:r>
              <a:rPr sz="2800" b="1">
                <a:solidFill>
                  <a:srgbClr val="F7F5F0"/>
                </a:solidFill>
                <a:latin typeface="Calibri"/>
              </a:rPr>
              <a:t>Cana is behind us — glory made public</a:t>
            </a:r>
          </a:p>
        </p:txBody>
      </p:sp>
      <p:sp>
        <p:nvSpPr>
          <p:cNvPr id="6" name="Rounded Rectangle 5"/>
          <p:cNvSpPr/>
          <p:nvPr/>
        </p:nvSpPr>
        <p:spPr>
          <a:xfrm>
            <a:off x="685800" y="1463040"/>
            <a:ext cx="5350000" cy="24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643040"/>
            <a:ext cx="5000000" cy="400000"/>
          </a:xfrm>
          <a:prstGeom prst="rect">
            <a:avLst/>
          </a:prstGeom>
          <a:noFill/>
        </p:spPr>
        <p:txBody>
          <a:bodyPr wrap="square">
            <a:spAutoFit/>
          </a:bodyPr>
          <a:lstStyle/>
          <a:p>
            <a:pPr algn="l"/>
            <a:r>
              <a:rPr sz="1600" b="1">
                <a:solidFill>
                  <a:srgbClr val="C4A574"/>
                </a:solidFill>
                <a:latin typeface="Calibri"/>
              </a:rPr>
              <a:t>John 2:1–11</a:t>
            </a:r>
          </a:p>
        </p:txBody>
      </p:sp>
      <p:sp>
        <p:nvSpPr>
          <p:cNvPr id="8" name="TextBox 7"/>
          <p:cNvSpPr txBox="1"/>
          <p:nvPr/>
        </p:nvSpPr>
        <p:spPr>
          <a:xfrm>
            <a:off x="865800" y="2100000"/>
            <a:ext cx="5000000" cy="1600000"/>
          </a:xfrm>
          <a:prstGeom prst="rect">
            <a:avLst/>
          </a:prstGeom>
          <a:noFill/>
        </p:spPr>
        <p:txBody>
          <a:bodyPr wrap="square">
            <a:spAutoFit/>
          </a:bodyPr>
          <a:lstStyle/>
          <a:p>
            <a:pPr algn="l">
              <a:spcAft>
                <a:spcPts val="600"/>
              </a:spcAft>
            </a:pPr>
            <a:r>
              <a:rPr sz="1500" b="0">
                <a:solidFill>
                  <a:srgbClr val="F0E6DC"/>
                </a:solidFill>
                <a:latin typeface="Calibri"/>
              </a:rPr>
              <a:t>First of His signs. Water into wine.</a:t>
            </a:r>
          </a:p>
          <a:p>
            <a:pPr algn="l">
              <a:spcAft>
                <a:spcPts val="600"/>
              </a:spcAft>
            </a:pPr>
            <a:r>
              <a:rPr sz="1500" b="0">
                <a:solidFill>
                  <a:srgbClr val="F0E6DC"/>
                </a:solidFill>
                <a:latin typeface="Calibri"/>
              </a:rPr>
              <a:t>He manifested His glory.</a:t>
            </a:r>
          </a:p>
          <a:p>
            <a:pPr algn="l">
              <a:spcAft>
                <a:spcPts val="600"/>
              </a:spcAft>
            </a:pPr>
            <a:r>
              <a:rPr sz="1500" b="0">
                <a:solidFill>
                  <a:srgbClr val="F0E6DC"/>
                </a:solidFill>
                <a:latin typeface="Calibri"/>
              </a:rPr>
              <a:t>His disciples believed in Him.</a:t>
            </a:r>
          </a:p>
        </p:txBody>
      </p:sp>
      <p:sp>
        <p:nvSpPr>
          <p:cNvPr id="9" name="Rounded Rectangle 8"/>
          <p:cNvSpPr/>
          <p:nvPr/>
        </p:nvSpPr>
        <p:spPr>
          <a:xfrm>
            <a:off x="6235800" y="1463040"/>
            <a:ext cx="5350000" cy="24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15800" y="1643040"/>
            <a:ext cx="5000000" cy="400000"/>
          </a:xfrm>
          <a:prstGeom prst="rect">
            <a:avLst/>
          </a:prstGeom>
          <a:noFill/>
        </p:spPr>
        <p:txBody>
          <a:bodyPr wrap="square">
            <a:spAutoFit/>
          </a:bodyPr>
          <a:lstStyle/>
          <a:p>
            <a:pPr algn="l"/>
            <a:r>
              <a:rPr sz="1600" b="1">
                <a:solidFill>
                  <a:srgbClr val="C4A574"/>
                </a:solidFill>
                <a:latin typeface="Calibri"/>
              </a:rPr>
              <a:t>Now the scene changes</a:t>
            </a:r>
          </a:p>
        </p:txBody>
      </p:sp>
      <p:sp>
        <p:nvSpPr>
          <p:cNvPr id="11" name="TextBox 10"/>
          <p:cNvSpPr txBox="1"/>
          <p:nvPr/>
        </p:nvSpPr>
        <p:spPr>
          <a:xfrm>
            <a:off x="6415800" y="2100000"/>
            <a:ext cx="5000000" cy="1600000"/>
          </a:xfrm>
          <a:prstGeom prst="rect">
            <a:avLst/>
          </a:prstGeom>
          <a:noFill/>
        </p:spPr>
        <p:txBody>
          <a:bodyPr wrap="square">
            <a:spAutoFit/>
          </a:bodyPr>
          <a:lstStyle/>
          <a:p>
            <a:pPr algn="l">
              <a:spcAft>
                <a:spcPts val="600"/>
              </a:spcAft>
            </a:pPr>
            <a:r>
              <a:rPr sz="1500" b="0">
                <a:solidFill>
                  <a:srgbClr val="F0E6DC"/>
                </a:solidFill>
                <a:latin typeface="Calibri"/>
              </a:rPr>
              <a:t>From a village wedding to the temple.</a:t>
            </a:r>
          </a:p>
          <a:p>
            <a:pPr algn="l">
              <a:spcAft>
                <a:spcPts val="600"/>
              </a:spcAft>
            </a:pPr>
            <a:r>
              <a:rPr sz="1500" b="0">
                <a:solidFill>
                  <a:srgbClr val="F0E6DC"/>
                </a:solidFill>
                <a:latin typeface="Calibri"/>
              </a:rPr>
              <a:t>From private provision to public judgment.</a:t>
            </a:r>
          </a:p>
          <a:p>
            <a:pPr algn="l">
              <a:spcAft>
                <a:spcPts val="600"/>
              </a:spcAft>
            </a:pPr>
            <a:r>
              <a:rPr sz="1500" b="0">
                <a:solidFill>
                  <a:srgbClr val="F0E6DC"/>
                </a:solidFill>
                <a:latin typeface="Calibri"/>
              </a:rPr>
              <a:t>Same Son. Same glory. Different register.</a:t>
            </a:r>
          </a:p>
        </p:txBody>
      </p:sp>
      <p:sp>
        <p:nvSpPr>
          <p:cNvPr id="12" name="Rounded Rectangle 11"/>
          <p:cNvSpPr/>
          <p:nvPr/>
        </p:nvSpPr>
        <p:spPr>
          <a:xfrm>
            <a:off x="685800" y="4000000"/>
            <a:ext cx="10790000" cy="22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65800" y="4180000"/>
            <a:ext cx="10400000" cy="400000"/>
          </a:xfrm>
          <a:prstGeom prst="rect">
            <a:avLst/>
          </a:prstGeom>
          <a:noFill/>
        </p:spPr>
        <p:txBody>
          <a:bodyPr wrap="square">
            <a:spAutoFit/>
          </a:bodyPr>
          <a:lstStyle/>
          <a:p>
            <a:pPr algn="l"/>
            <a:r>
              <a:rPr sz="1600" b="1">
                <a:solidFill>
                  <a:srgbClr val="C4A574"/>
                </a:solidFill>
                <a:latin typeface="Calibri"/>
              </a:rPr>
              <a:t>Purpose unchanged</a:t>
            </a:r>
          </a:p>
        </p:txBody>
      </p:sp>
      <p:sp>
        <p:nvSpPr>
          <p:cNvPr id="14" name="TextBox 13"/>
          <p:cNvSpPr txBox="1"/>
          <p:nvPr/>
        </p:nvSpPr>
        <p:spPr>
          <a:xfrm>
            <a:off x="865800" y="4600000"/>
            <a:ext cx="10400000" cy="1400000"/>
          </a:xfrm>
          <a:prstGeom prst="rect">
            <a:avLst/>
          </a:prstGeom>
          <a:noFill/>
        </p:spPr>
        <p:txBody>
          <a:bodyPr wrap="square">
            <a:spAutoFit/>
          </a:bodyPr>
          <a:lstStyle/>
          <a:p>
            <a:pPr algn="l"/>
            <a:r>
              <a:rPr sz="1600" b="0">
                <a:solidFill>
                  <a:srgbClr val="F0E6DC"/>
                </a:solidFill>
                <a:latin typeface="Calibri"/>
              </a:rPr>
              <a:t>These are written that you may believe that Jesus is the Christ, the Son of God, and that by believing you may have life in his name. (John 20:31)</a:t>
            </a:r>
          </a:p>
        </p:txBody>
      </p:sp>
      <p:sp>
        <p:nvSpPr>
          <p:cNvPr id="15" name="TextBox 14"/>
          <p:cNvSpPr txBox="1"/>
          <p:nvPr/>
        </p:nvSpPr>
        <p:spPr>
          <a:xfrm>
            <a:off x="685800" y="6464808"/>
            <a:ext cx="10820400" cy="237744"/>
          </a:xfrm>
          <a:prstGeom prst="rect">
            <a:avLst/>
          </a:prstGeom>
          <a:noFill/>
        </p:spPr>
        <p:txBody>
          <a:bodyPr wrap="square">
            <a:spAutoFit/>
          </a:bodyPr>
          <a:lstStyle/>
          <a:p>
            <a:pPr algn="l"/>
            <a:r>
              <a:rPr sz="1200" b="0">
                <a:solidFill>
                  <a:srgbClr val="D4C4B4"/>
                </a:solidFill>
                <a:latin typeface="Calibri"/>
              </a:rPr>
              <a:t>John 20:31  ·  biblegateway.com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a:solidFill>
                  <a:srgbClr val="C4A574"/>
                </a:solidFill>
                <a:latin typeface="Calibri"/>
              </a:rPr>
              <a:t>WHERE WE ARE</a:t>
            </a:r>
          </a:p>
        </p:txBody>
      </p:sp>
      <p:sp>
        <p:nvSpPr>
          <p:cNvPr id="5" name="TextBox 4"/>
          <p:cNvSpPr txBox="1"/>
          <p:nvPr/>
        </p:nvSpPr>
        <p:spPr>
          <a:xfrm>
            <a:off x="685800" y="804672"/>
            <a:ext cx="10789920" cy="400000"/>
          </a:xfrm>
          <a:prstGeom prst="rect">
            <a:avLst/>
          </a:prstGeom>
          <a:noFill/>
        </p:spPr>
        <p:txBody>
          <a:bodyPr wrap="square">
            <a:spAutoFit/>
          </a:bodyPr>
          <a:lstStyle/>
          <a:p>
            <a:pPr algn="l"/>
            <a:r>
              <a:rPr sz="2800" b="1">
                <a:solidFill>
                  <a:srgbClr val="F7F5F0"/>
                </a:solidFill>
                <a:latin typeface="Calibri"/>
              </a:rPr>
              <a:t>Public ministry — first Passover</a:t>
            </a:r>
          </a:p>
        </p:txBody>
      </p:sp>
      <p:sp>
        <p:nvSpPr>
          <p:cNvPr id="6" name="Rounded Rectangle 5"/>
          <p:cNvSpPr/>
          <p:nvPr/>
        </p:nvSpPr>
        <p:spPr>
          <a:xfrm>
            <a:off x="685800" y="1600000"/>
            <a:ext cx="2500000" cy="34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780000"/>
            <a:ext cx="2200000" cy="350000"/>
          </a:xfrm>
          <a:prstGeom prst="rect">
            <a:avLst/>
          </a:prstGeom>
          <a:noFill/>
        </p:spPr>
        <p:txBody>
          <a:bodyPr wrap="square">
            <a:spAutoFit/>
          </a:bodyPr>
          <a:lstStyle/>
          <a:p>
            <a:pPr algn="l"/>
            <a:r>
              <a:rPr sz="1400" b="1">
                <a:solidFill>
                  <a:srgbClr val="C4A574"/>
                </a:solidFill>
                <a:latin typeface="Calibri"/>
              </a:rPr>
              <a:t>Last week</a:t>
            </a:r>
          </a:p>
        </p:txBody>
      </p:sp>
      <p:sp>
        <p:nvSpPr>
          <p:cNvPr id="8" name="TextBox 7"/>
          <p:cNvSpPr txBox="1"/>
          <p:nvPr/>
        </p:nvSpPr>
        <p:spPr>
          <a:xfrm>
            <a:off x="865800" y="2200000"/>
            <a:ext cx="2200000" cy="450000"/>
          </a:xfrm>
          <a:prstGeom prst="rect">
            <a:avLst/>
          </a:prstGeom>
          <a:noFill/>
        </p:spPr>
        <p:txBody>
          <a:bodyPr wrap="square">
            <a:spAutoFit/>
          </a:bodyPr>
          <a:lstStyle/>
          <a:p>
            <a:pPr algn="l"/>
            <a:r>
              <a:rPr sz="1800" b="1">
                <a:solidFill>
                  <a:srgbClr val="F7F5F0"/>
                </a:solidFill>
                <a:latin typeface="Calibri"/>
              </a:rPr>
              <a:t>John 2:1–11</a:t>
            </a:r>
          </a:p>
        </p:txBody>
      </p:sp>
      <p:sp>
        <p:nvSpPr>
          <p:cNvPr id="9" name="TextBox 8"/>
          <p:cNvSpPr txBox="1"/>
          <p:nvPr/>
        </p:nvSpPr>
        <p:spPr>
          <a:xfrm>
            <a:off x="865800" y="2800000"/>
            <a:ext cx="2200000" cy="1900000"/>
          </a:xfrm>
          <a:prstGeom prst="rect">
            <a:avLst/>
          </a:prstGeom>
          <a:noFill/>
        </p:spPr>
        <p:txBody>
          <a:bodyPr wrap="square">
            <a:spAutoFit/>
          </a:bodyPr>
          <a:lstStyle/>
          <a:p>
            <a:pPr algn="l"/>
            <a:r>
              <a:rPr sz="1500" b="0">
                <a:solidFill>
                  <a:srgbClr val="F0E6DC"/>
                </a:solidFill>
                <a:latin typeface="Calibri"/>
              </a:rPr>
              <a:t>Cana. The first sign. Glory seen. Disciples believe.</a:t>
            </a:r>
          </a:p>
        </p:txBody>
      </p:sp>
      <p:sp>
        <p:nvSpPr>
          <p:cNvPr id="10" name="Rounded Rectangle 9"/>
          <p:cNvSpPr/>
          <p:nvPr/>
        </p:nvSpPr>
        <p:spPr>
          <a:xfrm>
            <a:off x="3500000" y="1600000"/>
            <a:ext cx="2500000" cy="34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680000" y="1780000"/>
            <a:ext cx="2200000" cy="350000"/>
          </a:xfrm>
          <a:prstGeom prst="rect">
            <a:avLst/>
          </a:prstGeom>
          <a:noFill/>
        </p:spPr>
        <p:txBody>
          <a:bodyPr wrap="square">
            <a:spAutoFit/>
          </a:bodyPr>
          <a:lstStyle/>
          <a:p>
            <a:pPr algn="l"/>
            <a:r>
              <a:rPr sz="1400" b="1">
                <a:solidFill>
                  <a:srgbClr val="C4A574"/>
                </a:solidFill>
                <a:latin typeface="Calibri"/>
              </a:rPr>
              <a:t>This week</a:t>
            </a:r>
          </a:p>
        </p:txBody>
      </p:sp>
      <p:sp>
        <p:nvSpPr>
          <p:cNvPr id="12" name="TextBox 11"/>
          <p:cNvSpPr txBox="1"/>
          <p:nvPr/>
        </p:nvSpPr>
        <p:spPr>
          <a:xfrm>
            <a:off x="3680000" y="2200000"/>
            <a:ext cx="2200000" cy="450000"/>
          </a:xfrm>
          <a:prstGeom prst="rect">
            <a:avLst/>
          </a:prstGeom>
          <a:noFill/>
        </p:spPr>
        <p:txBody>
          <a:bodyPr wrap="square">
            <a:spAutoFit/>
          </a:bodyPr>
          <a:lstStyle/>
          <a:p>
            <a:pPr algn="l"/>
            <a:r>
              <a:rPr sz="1800" b="1">
                <a:solidFill>
                  <a:srgbClr val="F7F5F0"/>
                </a:solidFill>
                <a:latin typeface="Calibri"/>
              </a:rPr>
              <a:t>John 2:12–17</a:t>
            </a:r>
          </a:p>
        </p:txBody>
      </p:sp>
      <p:sp>
        <p:nvSpPr>
          <p:cNvPr id="13" name="TextBox 12"/>
          <p:cNvSpPr txBox="1"/>
          <p:nvPr/>
        </p:nvSpPr>
        <p:spPr>
          <a:xfrm>
            <a:off x="3680000" y="2800000"/>
            <a:ext cx="2200000" cy="1900000"/>
          </a:xfrm>
          <a:prstGeom prst="rect">
            <a:avLst/>
          </a:prstGeom>
          <a:noFill/>
        </p:spPr>
        <p:txBody>
          <a:bodyPr wrap="square">
            <a:spAutoFit/>
          </a:bodyPr>
          <a:lstStyle/>
          <a:p>
            <a:pPr algn="l"/>
            <a:r>
              <a:rPr sz="1500" b="0">
                <a:solidFill>
                  <a:srgbClr val="F0E6DC"/>
                </a:solidFill>
                <a:latin typeface="Calibri"/>
              </a:rPr>
              <a:t>Capernaum, then Jerusalem. He cleanses His Father’s house.</a:t>
            </a:r>
          </a:p>
        </p:txBody>
      </p:sp>
      <p:sp>
        <p:nvSpPr>
          <p:cNvPr id="14" name="Rounded Rectangle 13"/>
          <p:cNvSpPr/>
          <p:nvPr/>
        </p:nvSpPr>
        <p:spPr>
          <a:xfrm>
            <a:off x="6314200" y="1600000"/>
            <a:ext cx="2500000" cy="34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494200" y="1780000"/>
            <a:ext cx="2200000" cy="350000"/>
          </a:xfrm>
          <a:prstGeom prst="rect">
            <a:avLst/>
          </a:prstGeom>
          <a:noFill/>
        </p:spPr>
        <p:txBody>
          <a:bodyPr wrap="square">
            <a:spAutoFit/>
          </a:bodyPr>
          <a:lstStyle/>
          <a:p>
            <a:pPr algn="l"/>
            <a:r>
              <a:rPr sz="1400" b="1">
                <a:solidFill>
                  <a:srgbClr val="C4A574"/>
                </a:solidFill>
                <a:latin typeface="Calibri"/>
              </a:rPr>
              <a:t>Next</a:t>
            </a:r>
          </a:p>
        </p:txBody>
      </p:sp>
      <p:sp>
        <p:nvSpPr>
          <p:cNvPr id="16" name="TextBox 15"/>
          <p:cNvSpPr txBox="1"/>
          <p:nvPr/>
        </p:nvSpPr>
        <p:spPr>
          <a:xfrm>
            <a:off x="6494200" y="2200000"/>
            <a:ext cx="2200000" cy="450000"/>
          </a:xfrm>
          <a:prstGeom prst="rect">
            <a:avLst/>
          </a:prstGeom>
          <a:noFill/>
        </p:spPr>
        <p:txBody>
          <a:bodyPr wrap="square">
            <a:spAutoFit/>
          </a:bodyPr>
          <a:lstStyle/>
          <a:p>
            <a:pPr algn="l"/>
            <a:r>
              <a:rPr sz="1800" b="1">
                <a:solidFill>
                  <a:srgbClr val="F7F5F0"/>
                </a:solidFill>
                <a:latin typeface="Calibri"/>
              </a:rPr>
              <a:t>John 2:18–25</a:t>
            </a:r>
          </a:p>
        </p:txBody>
      </p:sp>
      <p:sp>
        <p:nvSpPr>
          <p:cNvPr id="17" name="TextBox 16"/>
          <p:cNvSpPr txBox="1"/>
          <p:nvPr/>
        </p:nvSpPr>
        <p:spPr>
          <a:xfrm>
            <a:off x="6494200" y="2800000"/>
            <a:ext cx="2200000" cy="1900000"/>
          </a:xfrm>
          <a:prstGeom prst="rect">
            <a:avLst/>
          </a:prstGeom>
          <a:noFill/>
        </p:spPr>
        <p:txBody>
          <a:bodyPr wrap="square">
            <a:spAutoFit/>
          </a:bodyPr>
          <a:lstStyle/>
          <a:p>
            <a:pPr algn="l"/>
            <a:r>
              <a:rPr sz="1500" b="0">
                <a:solidFill>
                  <a:srgbClr val="F0E6DC"/>
                </a:solidFill>
                <a:latin typeface="Calibri"/>
              </a:rPr>
              <a:t>“Destroy this temple.” Deity on display. GTY 43-10.</a:t>
            </a:r>
          </a:p>
        </p:txBody>
      </p:sp>
      <p:sp>
        <p:nvSpPr>
          <p:cNvPr id="18" name="TextBox 17"/>
          <p:cNvSpPr txBox="1"/>
          <p:nvPr/>
        </p:nvSpPr>
        <p:spPr>
          <a:xfrm>
            <a:off x="685800" y="6464808"/>
            <a:ext cx="10820400" cy="237744"/>
          </a:xfrm>
          <a:prstGeom prst="rect">
            <a:avLst/>
          </a:prstGeom>
          <a:noFill/>
        </p:spPr>
        <p:txBody>
          <a:bodyPr wrap="square">
            <a:spAutoFit/>
          </a:bodyPr>
          <a:lstStyle/>
          <a:p>
            <a:pPr algn="l"/>
            <a:r>
              <a:rPr lang="en-US" sz="1200" b="0" dirty="0">
                <a:solidFill>
                  <a:srgbClr val="D4C4B4"/>
                </a:solidFill>
                <a:latin typeface="Calibri"/>
              </a:rPr>
              <a:t>Two sermons remain in chapter 2. </a:t>
            </a:r>
            <a:r>
              <a:rPr sz="1200" b="0" dirty="0">
                <a:solidFill>
                  <a:srgbClr val="D4C4B4"/>
                </a:solidFill>
                <a:latin typeface="Calibri"/>
              </a:rPr>
              <a:t>Chapter 3 begins at 43-11.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391"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a:solidFill>
                  <a:srgbClr val="C4A574"/>
                </a:solidFill>
                <a:latin typeface="Calibri"/>
              </a:rPr>
              <a:t>THE TEXT</a:t>
            </a:r>
          </a:p>
        </p:txBody>
      </p:sp>
      <p:sp>
        <p:nvSpPr>
          <p:cNvPr id="5" name="TextBox 4"/>
          <p:cNvSpPr txBox="1"/>
          <p:nvPr/>
        </p:nvSpPr>
        <p:spPr>
          <a:xfrm>
            <a:off x="685800" y="804672"/>
            <a:ext cx="10789920" cy="400000"/>
          </a:xfrm>
          <a:prstGeom prst="rect">
            <a:avLst/>
          </a:prstGeom>
          <a:noFill/>
        </p:spPr>
        <p:txBody>
          <a:bodyPr wrap="square">
            <a:spAutoFit/>
          </a:bodyPr>
          <a:lstStyle/>
          <a:p>
            <a:pPr algn="l"/>
            <a:r>
              <a:rPr sz="2800" b="1">
                <a:solidFill>
                  <a:srgbClr val="F7F5F0"/>
                </a:solidFill>
                <a:latin typeface="Calibri"/>
              </a:rPr>
              <a:t>John 2:12–17</a:t>
            </a:r>
          </a:p>
        </p:txBody>
      </p:sp>
      <p:sp>
        <p:nvSpPr>
          <p:cNvPr id="6" name="Rounded Rectangle 5"/>
          <p:cNvSpPr/>
          <p:nvPr/>
        </p:nvSpPr>
        <p:spPr>
          <a:xfrm>
            <a:off x="1400000" y="1450000"/>
            <a:ext cx="9400000" cy="3901318"/>
          </a:xfrm>
          <a:prstGeom prst="roundRect">
            <a:avLst>
              <a:gd name="adj" fmla="val 8000"/>
            </a:avLst>
          </a:prstGeom>
          <a:solidFill>
            <a:srgbClr val="F3EB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630760" y="1878020"/>
            <a:ext cx="8900000" cy="3046988"/>
          </a:xfrm>
          <a:prstGeom prst="rect">
            <a:avLst/>
          </a:prstGeom>
          <a:noFill/>
        </p:spPr>
        <p:txBody>
          <a:bodyPr wrap="square">
            <a:spAutoFit/>
          </a:bodyPr>
          <a:lstStyle/>
          <a:p>
            <a:r>
              <a:rPr sz="1600" i="1" dirty="0">
                <a:solidFill>
                  <a:srgbClr val="2C2416"/>
                </a:solidFill>
                <a:latin typeface="Georgia"/>
              </a:rPr>
              <a:t>After this he went down to Capernaum, with his mother and his brothers and his disciples, and they stayed there for a few days. </a:t>
            </a:r>
            <a:endParaRPr lang="en-US" sz="1600" i="1" dirty="0">
              <a:solidFill>
                <a:srgbClr val="2C2416"/>
              </a:solidFill>
              <a:latin typeface="Georgia"/>
            </a:endParaRPr>
          </a:p>
          <a:p>
            <a:endParaRPr lang="en-US" sz="1600" i="1" dirty="0">
              <a:solidFill>
                <a:srgbClr val="2C2416"/>
              </a:solidFill>
              <a:latin typeface="Georgia"/>
            </a:endParaRPr>
          </a:p>
          <a:p>
            <a:r>
              <a:rPr sz="1600" i="1" dirty="0">
                <a:solidFill>
                  <a:srgbClr val="2C2416"/>
                </a:solidFill>
                <a:latin typeface="Georgia"/>
              </a:rPr>
              <a:t>The Passover of the Jews was at hand, and Jesus went up to Jerusalem. In the temple he found those who were selling oxen and sheep and pigeons, and the money-changers sitting there. </a:t>
            </a:r>
            <a:endParaRPr lang="en-US" sz="1600" i="1" dirty="0">
              <a:solidFill>
                <a:srgbClr val="2C2416"/>
              </a:solidFill>
              <a:latin typeface="Georgia"/>
            </a:endParaRPr>
          </a:p>
          <a:p>
            <a:endParaRPr lang="en-US" sz="1600" i="1" dirty="0">
              <a:solidFill>
                <a:srgbClr val="2C2416"/>
              </a:solidFill>
              <a:latin typeface="Georgia"/>
            </a:endParaRPr>
          </a:p>
          <a:p>
            <a:r>
              <a:rPr sz="1600" i="1" dirty="0">
                <a:solidFill>
                  <a:srgbClr val="2C2416"/>
                </a:solidFill>
                <a:latin typeface="Georgia"/>
              </a:rPr>
              <a:t>And making a whip of cords, he drove them all out of the temple, with the sheep and oxen. And he poured out the coins of the money-changers and overturned their tables. And he told those who sold the pigeons, “Take these things away; do not make my Father’s house a house of trade.” </a:t>
            </a:r>
            <a:endParaRPr lang="en-US" sz="1600" i="1" dirty="0">
              <a:solidFill>
                <a:srgbClr val="2C2416"/>
              </a:solidFill>
              <a:latin typeface="Georgia"/>
            </a:endParaRPr>
          </a:p>
          <a:p>
            <a:endParaRPr lang="en-US" sz="1600" i="1" dirty="0">
              <a:solidFill>
                <a:srgbClr val="2C2416"/>
              </a:solidFill>
              <a:latin typeface="Georgia"/>
            </a:endParaRPr>
          </a:p>
          <a:p>
            <a:r>
              <a:rPr sz="1600" i="1" dirty="0">
                <a:solidFill>
                  <a:srgbClr val="2C2416"/>
                </a:solidFill>
                <a:latin typeface="Georgia"/>
              </a:rPr>
              <a:t>His disciples remembered that it was written, “Zeal for your house will consume me.”</a:t>
            </a:r>
          </a:p>
        </p:txBody>
      </p:sp>
      <p:sp>
        <p:nvSpPr>
          <p:cNvPr id="8" name="TextBox 7"/>
          <p:cNvSpPr txBox="1"/>
          <p:nvPr/>
        </p:nvSpPr>
        <p:spPr>
          <a:xfrm>
            <a:off x="685800" y="6464808"/>
            <a:ext cx="10820400" cy="237744"/>
          </a:xfrm>
          <a:prstGeom prst="rect">
            <a:avLst/>
          </a:prstGeom>
          <a:noFill/>
        </p:spPr>
        <p:txBody>
          <a:bodyPr wrap="square">
            <a:spAutoFit/>
          </a:bodyPr>
          <a:lstStyle/>
          <a:p>
            <a:pPr algn="l"/>
            <a:r>
              <a:rPr sz="1200" b="0">
                <a:solidFill>
                  <a:srgbClr val="D4C4B4"/>
                </a:solidFill>
                <a:latin typeface="Calibri"/>
              </a:rPr>
              <a:t>John 2:12–17 ESV  ·  biblegateway.com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a:solidFill>
                  <a:srgbClr val="C4A574"/>
                </a:solidFill>
                <a:latin typeface="Calibri"/>
              </a:rPr>
              <a:t>THE JOURNEY</a:t>
            </a:r>
          </a:p>
        </p:txBody>
      </p:sp>
      <p:sp>
        <p:nvSpPr>
          <p:cNvPr id="5" name="TextBox 4"/>
          <p:cNvSpPr txBox="1"/>
          <p:nvPr/>
        </p:nvSpPr>
        <p:spPr>
          <a:xfrm>
            <a:off x="685800" y="804672"/>
            <a:ext cx="10789920" cy="400000"/>
          </a:xfrm>
          <a:prstGeom prst="rect">
            <a:avLst/>
          </a:prstGeom>
          <a:noFill/>
        </p:spPr>
        <p:txBody>
          <a:bodyPr wrap="square">
            <a:spAutoFit/>
          </a:bodyPr>
          <a:lstStyle/>
          <a:p>
            <a:pPr algn="l"/>
            <a:r>
              <a:rPr sz="2600" b="1">
                <a:solidFill>
                  <a:srgbClr val="F7F5F0"/>
                </a:solidFill>
                <a:latin typeface="Calibri"/>
              </a:rPr>
              <a:t>Down to Capernaum — then up to Jerusalem</a:t>
            </a:r>
          </a:p>
        </p:txBody>
      </p:sp>
      <p:sp>
        <p:nvSpPr>
          <p:cNvPr id="6" name="Rounded Rectangle 5"/>
          <p:cNvSpPr/>
          <p:nvPr/>
        </p:nvSpPr>
        <p:spPr>
          <a:xfrm>
            <a:off x="685800" y="1500000"/>
            <a:ext cx="5200000" cy="21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660000"/>
            <a:ext cx="4840000" cy="400000"/>
          </a:xfrm>
          <a:prstGeom prst="rect">
            <a:avLst/>
          </a:prstGeom>
          <a:noFill/>
        </p:spPr>
        <p:txBody>
          <a:bodyPr wrap="square">
            <a:spAutoFit/>
          </a:bodyPr>
          <a:lstStyle/>
          <a:p>
            <a:pPr algn="l"/>
            <a:r>
              <a:rPr sz="1600" b="1">
                <a:solidFill>
                  <a:srgbClr val="C4A574"/>
                </a:solidFill>
                <a:latin typeface="Calibri"/>
              </a:rPr>
              <a:t>After this</a:t>
            </a:r>
          </a:p>
        </p:txBody>
      </p:sp>
      <p:sp>
        <p:nvSpPr>
          <p:cNvPr id="8" name="TextBox 7"/>
          <p:cNvSpPr txBox="1"/>
          <p:nvPr/>
        </p:nvSpPr>
        <p:spPr>
          <a:xfrm>
            <a:off x="865800" y="2100000"/>
            <a:ext cx="4840000" cy="1300000"/>
          </a:xfrm>
          <a:prstGeom prst="rect">
            <a:avLst/>
          </a:prstGeom>
          <a:noFill/>
        </p:spPr>
        <p:txBody>
          <a:bodyPr wrap="square">
            <a:spAutoFit/>
          </a:bodyPr>
          <a:lstStyle/>
          <a:p>
            <a:pPr algn="l"/>
            <a:r>
              <a:rPr sz="1500" b="0">
                <a:solidFill>
                  <a:srgbClr val="F0E6DC"/>
                </a:solidFill>
                <a:latin typeface="Calibri"/>
              </a:rPr>
              <a:t>The wedding is over. He does not linger as a wonder-worker in Galilee.</a:t>
            </a:r>
          </a:p>
        </p:txBody>
      </p:sp>
      <p:sp>
        <p:nvSpPr>
          <p:cNvPr id="9" name="Rounded Rectangle 8"/>
          <p:cNvSpPr/>
          <p:nvPr/>
        </p:nvSpPr>
        <p:spPr>
          <a:xfrm>
            <a:off x="6065800" y="1500000"/>
            <a:ext cx="5200000" cy="21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245800" y="1660000"/>
            <a:ext cx="4840000" cy="400000"/>
          </a:xfrm>
          <a:prstGeom prst="rect">
            <a:avLst/>
          </a:prstGeom>
          <a:noFill/>
        </p:spPr>
        <p:txBody>
          <a:bodyPr wrap="square">
            <a:spAutoFit/>
          </a:bodyPr>
          <a:lstStyle/>
          <a:p>
            <a:pPr algn="l"/>
            <a:r>
              <a:rPr sz="1600" b="1">
                <a:solidFill>
                  <a:srgbClr val="C4A574"/>
                </a:solidFill>
                <a:latin typeface="Calibri"/>
              </a:rPr>
              <a:t>Mother, brothers, disciples</a:t>
            </a:r>
          </a:p>
        </p:txBody>
      </p:sp>
      <p:sp>
        <p:nvSpPr>
          <p:cNvPr id="11" name="TextBox 10"/>
          <p:cNvSpPr txBox="1"/>
          <p:nvPr/>
        </p:nvSpPr>
        <p:spPr>
          <a:xfrm>
            <a:off x="6245800" y="2100000"/>
            <a:ext cx="4840000" cy="1300000"/>
          </a:xfrm>
          <a:prstGeom prst="rect">
            <a:avLst/>
          </a:prstGeom>
          <a:noFill/>
        </p:spPr>
        <p:txBody>
          <a:bodyPr wrap="square">
            <a:spAutoFit/>
          </a:bodyPr>
          <a:lstStyle/>
          <a:p>
            <a:pPr algn="l"/>
            <a:r>
              <a:rPr sz="1500" b="0">
                <a:solidFill>
                  <a:srgbClr val="F0E6DC"/>
                </a:solidFill>
                <a:latin typeface="Calibri"/>
              </a:rPr>
              <a:t>Family still travels with Him. His brothers do not yet believe (John 7:5).</a:t>
            </a:r>
          </a:p>
        </p:txBody>
      </p:sp>
      <p:sp>
        <p:nvSpPr>
          <p:cNvPr id="12" name="Rounded Rectangle 11"/>
          <p:cNvSpPr/>
          <p:nvPr/>
        </p:nvSpPr>
        <p:spPr>
          <a:xfrm>
            <a:off x="685800" y="3800000"/>
            <a:ext cx="5200000" cy="21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65800" y="3960000"/>
            <a:ext cx="4840000" cy="400000"/>
          </a:xfrm>
          <a:prstGeom prst="rect">
            <a:avLst/>
          </a:prstGeom>
          <a:noFill/>
        </p:spPr>
        <p:txBody>
          <a:bodyPr wrap="square">
            <a:spAutoFit/>
          </a:bodyPr>
          <a:lstStyle/>
          <a:p>
            <a:pPr algn="l"/>
            <a:r>
              <a:rPr sz="1600" b="1">
                <a:solidFill>
                  <a:srgbClr val="C4A574"/>
                </a:solidFill>
                <a:latin typeface="Calibri"/>
              </a:rPr>
              <a:t>A few days</a:t>
            </a:r>
          </a:p>
        </p:txBody>
      </p:sp>
      <p:sp>
        <p:nvSpPr>
          <p:cNvPr id="14" name="TextBox 13"/>
          <p:cNvSpPr txBox="1"/>
          <p:nvPr/>
        </p:nvSpPr>
        <p:spPr>
          <a:xfrm>
            <a:off x="865800" y="4400000"/>
            <a:ext cx="4840000" cy="1300000"/>
          </a:xfrm>
          <a:prstGeom prst="rect">
            <a:avLst/>
          </a:prstGeom>
          <a:noFill/>
        </p:spPr>
        <p:txBody>
          <a:bodyPr wrap="square">
            <a:spAutoFit/>
          </a:bodyPr>
          <a:lstStyle/>
          <a:p>
            <a:pPr algn="l"/>
            <a:r>
              <a:rPr sz="1500" b="0">
                <a:solidFill>
                  <a:srgbClr val="F0E6DC"/>
                </a:solidFill>
                <a:latin typeface="Calibri"/>
              </a:rPr>
              <a:t>Enough time to settle, then the feast pulls Him south.</a:t>
            </a:r>
          </a:p>
        </p:txBody>
      </p:sp>
      <p:sp>
        <p:nvSpPr>
          <p:cNvPr id="15" name="Rounded Rectangle 14"/>
          <p:cNvSpPr/>
          <p:nvPr/>
        </p:nvSpPr>
        <p:spPr>
          <a:xfrm>
            <a:off x="6065800" y="3800000"/>
            <a:ext cx="5200000" cy="21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245800" y="3960000"/>
            <a:ext cx="4840000" cy="400000"/>
          </a:xfrm>
          <a:prstGeom prst="rect">
            <a:avLst/>
          </a:prstGeom>
          <a:noFill/>
        </p:spPr>
        <p:txBody>
          <a:bodyPr wrap="square">
            <a:spAutoFit/>
          </a:bodyPr>
          <a:lstStyle/>
          <a:p>
            <a:pPr algn="l"/>
            <a:r>
              <a:rPr sz="1600" b="1">
                <a:solidFill>
                  <a:srgbClr val="C4A574"/>
                </a:solidFill>
                <a:latin typeface="Calibri"/>
              </a:rPr>
              <a:t>Went up to Jerusalem</a:t>
            </a:r>
          </a:p>
        </p:txBody>
      </p:sp>
      <p:sp>
        <p:nvSpPr>
          <p:cNvPr id="17" name="TextBox 16"/>
          <p:cNvSpPr txBox="1"/>
          <p:nvPr/>
        </p:nvSpPr>
        <p:spPr>
          <a:xfrm>
            <a:off x="6245800" y="4400000"/>
            <a:ext cx="4840000" cy="1300000"/>
          </a:xfrm>
          <a:prstGeom prst="rect">
            <a:avLst/>
          </a:prstGeom>
          <a:noFill/>
        </p:spPr>
        <p:txBody>
          <a:bodyPr wrap="square">
            <a:spAutoFit/>
          </a:bodyPr>
          <a:lstStyle/>
          <a:p>
            <a:pPr algn="l"/>
            <a:r>
              <a:rPr sz="1500" b="0">
                <a:solidFill>
                  <a:srgbClr val="F0E6DC"/>
                </a:solidFill>
                <a:latin typeface="Calibri"/>
              </a:rPr>
              <a:t>You always go up to the city, even if the map says south. Passover is near.</a:t>
            </a:r>
          </a:p>
        </p:txBody>
      </p:sp>
      <p:sp>
        <p:nvSpPr>
          <p:cNvPr id="18" name="TextBox 17"/>
          <p:cNvSpPr txBox="1"/>
          <p:nvPr/>
        </p:nvSpPr>
        <p:spPr>
          <a:xfrm>
            <a:off x="685800" y="6464808"/>
            <a:ext cx="10820400" cy="237744"/>
          </a:xfrm>
          <a:prstGeom prst="rect">
            <a:avLst/>
          </a:prstGeom>
          <a:noFill/>
        </p:spPr>
        <p:txBody>
          <a:bodyPr wrap="square">
            <a:spAutoFit/>
          </a:bodyPr>
          <a:lstStyle/>
          <a:p>
            <a:pPr algn="l"/>
            <a:r>
              <a:rPr sz="1200" b="0">
                <a:solidFill>
                  <a:srgbClr val="D4C4B4"/>
                </a:solidFill>
                <a:latin typeface="Calibri"/>
              </a:rPr>
              <a:t>John 2:12–13 ESV  ·  biblegateway.com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a:solidFill>
                  <a:srgbClr val="C4A574"/>
                </a:solidFill>
                <a:latin typeface="Calibri"/>
              </a:rPr>
              <a:t>PASSOVER</a:t>
            </a:r>
          </a:p>
        </p:txBody>
      </p:sp>
      <p:sp>
        <p:nvSpPr>
          <p:cNvPr id="5" name="TextBox 4"/>
          <p:cNvSpPr txBox="1"/>
          <p:nvPr/>
        </p:nvSpPr>
        <p:spPr>
          <a:xfrm>
            <a:off x="685800" y="804672"/>
            <a:ext cx="10789920" cy="400000"/>
          </a:xfrm>
          <a:prstGeom prst="rect">
            <a:avLst/>
          </a:prstGeom>
          <a:noFill/>
        </p:spPr>
        <p:txBody>
          <a:bodyPr wrap="square">
            <a:spAutoFit/>
          </a:bodyPr>
          <a:lstStyle/>
          <a:p>
            <a:pPr algn="l"/>
            <a:r>
              <a:rPr sz="2600" b="1">
                <a:solidFill>
                  <a:srgbClr val="F7F5F0"/>
                </a:solidFill>
                <a:latin typeface="Calibri"/>
              </a:rPr>
              <a:t>The feast that frames His ministry</a:t>
            </a:r>
          </a:p>
        </p:txBody>
      </p:sp>
      <p:sp>
        <p:nvSpPr>
          <p:cNvPr id="6" name="Rounded Rectangle 5"/>
          <p:cNvSpPr/>
          <p:nvPr/>
        </p:nvSpPr>
        <p:spPr>
          <a:xfrm>
            <a:off x="696191" y="1500000"/>
            <a:ext cx="10790000" cy="46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00000" y="1741564"/>
            <a:ext cx="10300000" cy="1990288"/>
          </a:xfrm>
          <a:prstGeom prst="rect">
            <a:avLst/>
          </a:prstGeom>
          <a:noFill/>
        </p:spPr>
        <p:txBody>
          <a:bodyPr wrap="square">
            <a:spAutoFit/>
          </a:bodyPr>
          <a:lstStyle/>
          <a:p>
            <a:pPr algn="l">
              <a:spcAft>
                <a:spcPts val="1000"/>
              </a:spcAft>
            </a:pPr>
            <a:r>
              <a:rPr b="0" dirty="0">
                <a:solidFill>
                  <a:srgbClr val="F0E6DC"/>
                </a:solidFill>
                <a:latin typeface="Calibri"/>
              </a:rPr>
              <a:t>Mandated in Exodus 12 and 23. Deliverance by the blood of a lamb.</a:t>
            </a:r>
            <a:endParaRPr lang="en-US" b="0" dirty="0">
              <a:solidFill>
                <a:srgbClr val="F0E6DC"/>
              </a:solidFill>
              <a:latin typeface="Calibri"/>
            </a:endParaRPr>
          </a:p>
          <a:p>
            <a:pPr algn="l">
              <a:spcAft>
                <a:spcPts val="1000"/>
              </a:spcAft>
            </a:pPr>
            <a:r>
              <a:rPr b="0" dirty="0">
                <a:solidFill>
                  <a:srgbClr val="F0E6DC"/>
                </a:solidFill>
                <a:latin typeface="Calibri"/>
              </a:rPr>
              <a:t>Josephus: the city swells toward a million. Hundreds of thousands of lambs.</a:t>
            </a:r>
            <a:endParaRPr lang="en-US" b="0" dirty="0">
              <a:solidFill>
                <a:srgbClr val="F0E6DC"/>
              </a:solidFill>
              <a:latin typeface="Calibri"/>
            </a:endParaRPr>
          </a:p>
          <a:p>
            <a:pPr algn="l">
              <a:spcAft>
                <a:spcPts val="1000"/>
              </a:spcAft>
            </a:pPr>
            <a:r>
              <a:rPr b="0" dirty="0">
                <a:solidFill>
                  <a:srgbClr val="F0E6DC"/>
                </a:solidFill>
                <a:latin typeface="Calibri"/>
              </a:rPr>
              <a:t>His public ministry begins at a Passover and ends at a Passover.</a:t>
            </a:r>
            <a:endParaRPr lang="en-US" b="0" dirty="0">
              <a:solidFill>
                <a:srgbClr val="F0E6DC"/>
              </a:solidFill>
              <a:latin typeface="Calibri"/>
            </a:endParaRPr>
          </a:p>
          <a:p>
            <a:pPr algn="l">
              <a:spcAft>
                <a:spcPts val="1000"/>
              </a:spcAft>
            </a:pPr>
            <a:r>
              <a:rPr b="0" dirty="0">
                <a:solidFill>
                  <a:srgbClr val="F0E6DC"/>
                </a:solidFill>
                <a:latin typeface="Calibri"/>
              </a:rPr>
              <a:t>He keeps the Law. He goes up. He will be the Lamb this feast is about.</a:t>
            </a:r>
            <a:endParaRPr lang="en-US" b="0" dirty="0">
              <a:solidFill>
                <a:srgbClr val="F0E6DC"/>
              </a:solidFill>
              <a:latin typeface="Calibri"/>
            </a:endParaRPr>
          </a:p>
          <a:p>
            <a:pPr algn="l">
              <a:spcAft>
                <a:spcPts val="1000"/>
              </a:spcAft>
            </a:pPr>
            <a:r>
              <a:rPr b="0" dirty="0">
                <a:solidFill>
                  <a:srgbClr val="F0E6DC"/>
                </a:solidFill>
                <a:latin typeface="Calibri"/>
              </a:rPr>
              <a:t>The first thing He does in the city is not preach a sermon. He purges the house.</a:t>
            </a:r>
          </a:p>
        </p:txBody>
      </p:sp>
      <p:sp>
        <p:nvSpPr>
          <p:cNvPr id="8" name="TextBox 7"/>
          <p:cNvSpPr txBox="1"/>
          <p:nvPr/>
        </p:nvSpPr>
        <p:spPr>
          <a:xfrm>
            <a:off x="685800" y="6464808"/>
            <a:ext cx="10820400" cy="237744"/>
          </a:xfrm>
          <a:prstGeom prst="rect">
            <a:avLst/>
          </a:prstGeom>
          <a:noFill/>
        </p:spPr>
        <p:txBody>
          <a:bodyPr wrap="square">
            <a:spAutoFit/>
          </a:bodyPr>
          <a:lstStyle/>
          <a:p>
            <a:pPr algn="l"/>
            <a:r>
              <a:rPr sz="1200" b="0">
                <a:solidFill>
                  <a:srgbClr val="D4C4B4"/>
                </a:solidFill>
                <a:latin typeface="Calibri"/>
              </a:rPr>
              <a:t>Exodus 12  ·  biblegateway.com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a:solidFill>
                  <a:srgbClr val="C4A574"/>
                </a:solidFill>
                <a:latin typeface="Calibri"/>
              </a:rPr>
              <a:t>WHAT HE FOUND</a:t>
            </a:r>
          </a:p>
        </p:txBody>
      </p:sp>
      <p:sp>
        <p:nvSpPr>
          <p:cNvPr id="5" name="TextBox 4"/>
          <p:cNvSpPr txBox="1"/>
          <p:nvPr/>
        </p:nvSpPr>
        <p:spPr>
          <a:xfrm>
            <a:off x="685800" y="804672"/>
            <a:ext cx="10789920" cy="400000"/>
          </a:xfrm>
          <a:prstGeom prst="rect">
            <a:avLst/>
          </a:prstGeom>
          <a:noFill/>
        </p:spPr>
        <p:txBody>
          <a:bodyPr wrap="square">
            <a:spAutoFit/>
          </a:bodyPr>
          <a:lstStyle/>
          <a:p>
            <a:pPr algn="l"/>
            <a:r>
              <a:rPr sz="2600" b="1">
                <a:solidFill>
                  <a:srgbClr val="F7F5F0"/>
                </a:solidFill>
                <a:latin typeface="Calibri"/>
              </a:rPr>
              <a:t>The Court of the Gentiles — a market</a:t>
            </a:r>
          </a:p>
        </p:txBody>
      </p:sp>
      <p:sp>
        <p:nvSpPr>
          <p:cNvPr id="6" name="Rounded Rectangle 5"/>
          <p:cNvSpPr/>
          <p:nvPr/>
        </p:nvSpPr>
        <p:spPr>
          <a:xfrm>
            <a:off x="685800" y="1500000"/>
            <a:ext cx="5200000" cy="21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660000"/>
            <a:ext cx="4840000" cy="400000"/>
          </a:xfrm>
          <a:prstGeom prst="rect">
            <a:avLst/>
          </a:prstGeom>
          <a:noFill/>
        </p:spPr>
        <p:txBody>
          <a:bodyPr wrap="square">
            <a:spAutoFit/>
          </a:bodyPr>
          <a:lstStyle/>
          <a:p>
            <a:pPr algn="l"/>
            <a:r>
              <a:rPr sz="1600" b="1">
                <a:solidFill>
                  <a:srgbClr val="C4A574"/>
                </a:solidFill>
                <a:latin typeface="Calibri"/>
              </a:rPr>
              <a:t>Oxen, sheep, pigeons</a:t>
            </a:r>
          </a:p>
        </p:txBody>
      </p:sp>
      <p:sp>
        <p:nvSpPr>
          <p:cNvPr id="8" name="TextBox 7"/>
          <p:cNvSpPr txBox="1"/>
          <p:nvPr/>
        </p:nvSpPr>
        <p:spPr>
          <a:xfrm>
            <a:off x="865800" y="2100000"/>
            <a:ext cx="4840000" cy="1300000"/>
          </a:xfrm>
          <a:prstGeom prst="rect">
            <a:avLst/>
          </a:prstGeom>
          <a:noFill/>
        </p:spPr>
        <p:txBody>
          <a:bodyPr wrap="square">
            <a:spAutoFit/>
          </a:bodyPr>
          <a:lstStyle/>
          <a:p>
            <a:pPr algn="l"/>
            <a:r>
              <a:rPr sz="1500" b="0">
                <a:solidFill>
                  <a:srgbClr val="F0E6DC"/>
                </a:solidFill>
                <a:latin typeface="Calibri"/>
              </a:rPr>
              <a:t>Animals for sacrifice, sold on the premises. Convenience that became a racket.</a:t>
            </a:r>
          </a:p>
        </p:txBody>
      </p:sp>
      <p:sp>
        <p:nvSpPr>
          <p:cNvPr id="9" name="Rounded Rectangle 8"/>
          <p:cNvSpPr/>
          <p:nvPr/>
        </p:nvSpPr>
        <p:spPr>
          <a:xfrm>
            <a:off x="6065800" y="1500000"/>
            <a:ext cx="5200000" cy="21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245800" y="1660000"/>
            <a:ext cx="4840000" cy="400000"/>
          </a:xfrm>
          <a:prstGeom prst="rect">
            <a:avLst/>
          </a:prstGeom>
          <a:noFill/>
        </p:spPr>
        <p:txBody>
          <a:bodyPr wrap="square">
            <a:spAutoFit/>
          </a:bodyPr>
          <a:lstStyle/>
          <a:p>
            <a:pPr algn="l"/>
            <a:r>
              <a:rPr sz="1600" b="1">
                <a:solidFill>
                  <a:srgbClr val="C4A574"/>
                </a:solidFill>
                <a:latin typeface="Calibri"/>
              </a:rPr>
              <a:t>Money-changers</a:t>
            </a:r>
          </a:p>
        </p:txBody>
      </p:sp>
      <p:sp>
        <p:nvSpPr>
          <p:cNvPr id="11" name="TextBox 10"/>
          <p:cNvSpPr txBox="1"/>
          <p:nvPr/>
        </p:nvSpPr>
        <p:spPr>
          <a:xfrm>
            <a:off x="6245800" y="2100000"/>
            <a:ext cx="4840000" cy="1300000"/>
          </a:xfrm>
          <a:prstGeom prst="rect">
            <a:avLst/>
          </a:prstGeom>
          <a:noFill/>
        </p:spPr>
        <p:txBody>
          <a:bodyPr wrap="square">
            <a:spAutoFit/>
          </a:bodyPr>
          <a:lstStyle/>
          <a:p>
            <a:pPr algn="l"/>
            <a:r>
              <a:rPr sz="1500" b="0">
                <a:solidFill>
                  <a:srgbClr val="F0E6DC"/>
                </a:solidFill>
                <a:latin typeface="Calibri"/>
              </a:rPr>
              <a:t>Temple tax in Tyrian silver. Exchange rates padded 10–12 percent and more.</a:t>
            </a:r>
          </a:p>
        </p:txBody>
      </p:sp>
      <p:sp>
        <p:nvSpPr>
          <p:cNvPr id="12" name="Rounded Rectangle 11"/>
          <p:cNvSpPr/>
          <p:nvPr/>
        </p:nvSpPr>
        <p:spPr>
          <a:xfrm>
            <a:off x="685800" y="3800000"/>
            <a:ext cx="5200000" cy="21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65800" y="3960000"/>
            <a:ext cx="4840000" cy="400000"/>
          </a:xfrm>
          <a:prstGeom prst="rect">
            <a:avLst/>
          </a:prstGeom>
          <a:noFill/>
        </p:spPr>
        <p:txBody>
          <a:bodyPr wrap="square">
            <a:spAutoFit/>
          </a:bodyPr>
          <a:lstStyle/>
          <a:p>
            <a:pPr algn="l"/>
            <a:r>
              <a:rPr sz="1600" b="1">
                <a:solidFill>
                  <a:srgbClr val="C4A574"/>
                </a:solidFill>
                <a:latin typeface="Calibri"/>
              </a:rPr>
              <a:t>Annas and the house</a:t>
            </a:r>
          </a:p>
        </p:txBody>
      </p:sp>
      <p:sp>
        <p:nvSpPr>
          <p:cNvPr id="14" name="TextBox 13"/>
          <p:cNvSpPr txBox="1"/>
          <p:nvPr/>
        </p:nvSpPr>
        <p:spPr>
          <a:xfrm>
            <a:off x="865800" y="4400000"/>
            <a:ext cx="4840000" cy="1300000"/>
          </a:xfrm>
          <a:prstGeom prst="rect">
            <a:avLst/>
          </a:prstGeom>
          <a:noFill/>
        </p:spPr>
        <p:txBody>
          <a:bodyPr wrap="square">
            <a:spAutoFit/>
          </a:bodyPr>
          <a:lstStyle/>
          <a:p>
            <a:pPr algn="l"/>
            <a:r>
              <a:rPr sz="1500" b="0">
                <a:solidFill>
                  <a:srgbClr val="F0E6DC"/>
                </a:solidFill>
                <a:latin typeface="Calibri"/>
              </a:rPr>
              <a:t>High-priestly family control. Worship turned into a franchise.</a:t>
            </a:r>
          </a:p>
        </p:txBody>
      </p:sp>
      <p:sp>
        <p:nvSpPr>
          <p:cNvPr id="15" name="Rounded Rectangle 14"/>
          <p:cNvSpPr/>
          <p:nvPr/>
        </p:nvSpPr>
        <p:spPr>
          <a:xfrm>
            <a:off x="6065800" y="3800000"/>
            <a:ext cx="5200000" cy="21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245800" y="3960000"/>
            <a:ext cx="4840000" cy="400000"/>
          </a:xfrm>
          <a:prstGeom prst="rect">
            <a:avLst/>
          </a:prstGeom>
          <a:noFill/>
        </p:spPr>
        <p:txBody>
          <a:bodyPr wrap="square">
            <a:spAutoFit/>
          </a:bodyPr>
          <a:lstStyle/>
          <a:p>
            <a:pPr algn="l"/>
            <a:r>
              <a:rPr sz="1600" b="1">
                <a:solidFill>
                  <a:srgbClr val="C4A574"/>
                </a:solidFill>
                <a:latin typeface="Calibri"/>
              </a:rPr>
              <a:t>A den, not a court</a:t>
            </a:r>
          </a:p>
        </p:txBody>
      </p:sp>
      <p:sp>
        <p:nvSpPr>
          <p:cNvPr id="17" name="TextBox 16"/>
          <p:cNvSpPr txBox="1"/>
          <p:nvPr/>
        </p:nvSpPr>
        <p:spPr>
          <a:xfrm>
            <a:off x="6245800" y="4400000"/>
            <a:ext cx="4840000" cy="1300000"/>
          </a:xfrm>
          <a:prstGeom prst="rect">
            <a:avLst/>
          </a:prstGeom>
          <a:noFill/>
        </p:spPr>
        <p:txBody>
          <a:bodyPr wrap="square">
            <a:spAutoFit/>
          </a:bodyPr>
          <a:lstStyle/>
          <a:p>
            <a:pPr algn="l"/>
            <a:r>
              <a:rPr sz="1500" b="0">
                <a:solidFill>
                  <a:srgbClr val="F0E6DC"/>
                </a:solidFill>
                <a:latin typeface="Calibri"/>
              </a:rPr>
              <a:t>The one court open to the nations is filled with noise, dung, and profit.</a:t>
            </a:r>
          </a:p>
        </p:txBody>
      </p:sp>
      <p:sp>
        <p:nvSpPr>
          <p:cNvPr id="18" name="TextBox 17"/>
          <p:cNvSpPr txBox="1"/>
          <p:nvPr/>
        </p:nvSpPr>
        <p:spPr>
          <a:xfrm>
            <a:off x="685800" y="6464808"/>
            <a:ext cx="10820400" cy="237744"/>
          </a:xfrm>
          <a:prstGeom prst="rect">
            <a:avLst/>
          </a:prstGeom>
          <a:noFill/>
        </p:spPr>
        <p:txBody>
          <a:bodyPr wrap="square">
            <a:spAutoFit/>
          </a:bodyPr>
          <a:lstStyle/>
          <a:p>
            <a:pPr algn="l"/>
            <a:r>
              <a:rPr sz="1200" b="0">
                <a:solidFill>
                  <a:srgbClr val="D4C4B4"/>
                </a:solidFill>
                <a:latin typeface="Calibri"/>
              </a:rPr>
              <a:t>John 2:14 ESV  ·  biblegateway.com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a:solidFill>
                  <a:srgbClr val="C4A574"/>
                </a:solidFill>
                <a:latin typeface="Calibri"/>
              </a:rPr>
              <a:t>HOLY ANGER</a:t>
            </a:r>
          </a:p>
        </p:txBody>
      </p:sp>
      <p:sp>
        <p:nvSpPr>
          <p:cNvPr id="5" name="TextBox 4"/>
          <p:cNvSpPr txBox="1"/>
          <p:nvPr/>
        </p:nvSpPr>
        <p:spPr>
          <a:xfrm>
            <a:off x="685800" y="804672"/>
            <a:ext cx="10789920" cy="400000"/>
          </a:xfrm>
          <a:prstGeom prst="rect">
            <a:avLst/>
          </a:prstGeom>
          <a:noFill/>
        </p:spPr>
        <p:txBody>
          <a:bodyPr wrap="square">
            <a:spAutoFit/>
          </a:bodyPr>
          <a:lstStyle/>
          <a:p>
            <a:pPr algn="l"/>
            <a:r>
              <a:rPr sz="2600" b="1">
                <a:solidFill>
                  <a:srgbClr val="F7F5F0"/>
                </a:solidFill>
                <a:latin typeface="Calibri"/>
              </a:rPr>
              <a:t>This is not a tantrum. It is the Son.</a:t>
            </a:r>
          </a:p>
        </p:txBody>
      </p:sp>
      <p:sp>
        <p:nvSpPr>
          <p:cNvPr id="6" name="Rounded Rectangle 5"/>
          <p:cNvSpPr/>
          <p:nvPr/>
        </p:nvSpPr>
        <p:spPr>
          <a:xfrm>
            <a:off x="685800" y="1500000"/>
            <a:ext cx="5200000" cy="45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680000"/>
            <a:ext cx="4840000" cy="400000"/>
          </a:xfrm>
          <a:prstGeom prst="rect">
            <a:avLst/>
          </a:prstGeom>
          <a:noFill/>
        </p:spPr>
        <p:txBody>
          <a:bodyPr wrap="square">
            <a:spAutoFit/>
          </a:bodyPr>
          <a:lstStyle/>
          <a:p>
            <a:pPr algn="l"/>
            <a:r>
              <a:rPr sz="1600" b="1">
                <a:solidFill>
                  <a:srgbClr val="C4A574"/>
                </a:solidFill>
                <a:latin typeface="Calibri"/>
              </a:rPr>
              <a:t>What inflames Him</a:t>
            </a:r>
          </a:p>
        </p:txBody>
      </p:sp>
      <p:sp>
        <p:nvSpPr>
          <p:cNvPr id="8" name="TextBox 7"/>
          <p:cNvSpPr txBox="1"/>
          <p:nvPr/>
        </p:nvSpPr>
        <p:spPr>
          <a:xfrm>
            <a:off x="865800" y="2200000"/>
            <a:ext cx="4840000" cy="3500000"/>
          </a:xfrm>
          <a:prstGeom prst="rect">
            <a:avLst/>
          </a:prstGeom>
          <a:noFill/>
        </p:spPr>
        <p:txBody>
          <a:bodyPr wrap="square">
            <a:spAutoFit/>
          </a:bodyPr>
          <a:lstStyle/>
          <a:p>
            <a:pPr algn="l">
              <a:spcAft>
                <a:spcPts val="800"/>
              </a:spcAft>
            </a:pPr>
            <a:r>
              <a:rPr sz="1600" b="0">
                <a:solidFill>
                  <a:srgbClr val="F0E6DC"/>
                </a:solidFill>
                <a:latin typeface="Calibri"/>
              </a:rPr>
              <a:t>Irreverence in the Father’s house.</a:t>
            </a:r>
          </a:p>
          <a:p>
            <a:pPr algn="l">
              <a:spcAft>
                <a:spcPts val="800"/>
              </a:spcAft>
            </a:pPr>
            <a:r>
              <a:rPr sz="1600" b="0">
                <a:solidFill>
                  <a:srgbClr val="F0E6DC"/>
                </a:solidFill>
                <a:latin typeface="Calibri"/>
              </a:rPr>
              <a:t>Extortion dressed as piety.</a:t>
            </a:r>
          </a:p>
          <a:p>
            <a:pPr algn="l">
              <a:spcAft>
                <a:spcPts val="800"/>
              </a:spcAft>
            </a:pPr>
            <a:r>
              <a:rPr sz="1600" b="0">
                <a:solidFill>
                  <a:srgbClr val="F0E6DC"/>
                </a:solidFill>
                <a:latin typeface="Calibri"/>
              </a:rPr>
              <a:t>The nations shut out of prayer.</a:t>
            </a:r>
          </a:p>
          <a:p>
            <a:pPr algn="l">
              <a:spcAft>
                <a:spcPts val="800"/>
              </a:spcAft>
            </a:pPr>
            <a:r>
              <a:rPr sz="1600" b="0">
                <a:solidFill>
                  <a:srgbClr val="F0E6DC"/>
                </a:solidFill>
                <a:latin typeface="Calibri"/>
              </a:rPr>
              <a:t>Isaiah 1 — multiplied sacrifice with unclean hands.</a:t>
            </a:r>
          </a:p>
        </p:txBody>
      </p:sp>
      <p:sp>
        <p:nvSpPr>
          <p:cNvPr id="9" name="Rounded Rectangle 8"/>
          <p:cNvSpPr/>
          <p:nvPr/>
        </p:nvSpPr>
        <p:spPr>
          <a:xfrm>
            <a:off x="6235800" y="1500000"/>
            <a:ext cx="5200000" cy="45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15800" y="1680000"/>
            <a:ext cx="4840000" cy="400000"/>
          </a:xfrm>
          <a:prstGeom prst="rect">
            <a:avLst/>
          </a:prstGeom>
          <a:noFill/>
        </p:spPr>
        <p:txBody>
          <a:bodyPr wrap="square">
            <a:spAutoFit/>
          </a:bodyPr>
          <a:lstStyle/>
          <a:p>
            <a:pPr algn="l"/>
            <a:r>
              <a:rPr sz="1600" b="1">
                <a:solidFill>
                  <a:srgbClr val="C4A574"/>
                </a:solidFill>
                <a:latin typeface="Calibri"/>
              </a:rPr>
              <a:t>What it is not</a:t>
            </a:r>
          </a:p>
        </p:txBody>
      </p:sp>
      <p:sp>
        <p:nvSpPr>
          <p:cNvPr id="11" name="TextBox 10"/>
          <p:cNvSpPr txBox="1"/>
          <p:nvPr/>
        </p:nvSpPr>
        <p:spPr>
          <a:xfrm>
            <a:off x="6415800" y="2200000"/>
            <a:ext cx="4840000" cy="3500000"/>
          </a:xfrm>
          <a:prstGeom prst="rect">
            <a:avLst/>
          </a:prstGeom>
          <a:noFill/>
        </p:spPr>
        <p:txBody>
          <a:bodyPr wrap="square">
            <a:spAutoFit/>
          </a:bodyPr>
          <a:lstStyle/>
          <a:p>
            <a:pPr algn="l">
              <a:spcAft>
                <a:spcPts val="800"/>
              </a:spcAft>
            </a:pPr>
            <a:r>
              <a:rPr sz="1600" b="0">
                <a:solidFill>
                  <a:srgbClr val="F0E6DC"/>
                </a:solidFill>
                <a:latin typeface="Calibri"/>
              </a:rPr>
              <a:t>Not loss of control.</a:t>
            </a:r>
          </a:p>
          <a:p>
            <a:pPr algn="l">
              <a:spcAft>
                <a:spcPts val="800"/>
              </a:spcAft>
            </a:pPr>
            <a:r>
              <a:rPr sz="1600" b="0">
                <a:solidFill>
                  <a:srgbClr val="F0E6DC"/>
                </a:solidFill>
                <a:latin typeface="Calibri"/>
              </a:rPr>
              <a:t>Not cruelty to animals or people.</a:t>
            </a:r>
          </a:p>
          <a:p>
            <a:pPr algn="l">
              <a:spcAft>
                <a:spcPts val="800"/>
              </a:spcAft>
            </a:pPr>
            <a:r>
              <a:rPr sz="1600" b="0">
                <a:solidFill>
                  <a:srgbClr val="F0E6DC"/>
                </a:solidFill>
                <a:latin typeface="Calibri"/>
              </a:rPr>
              <a:t>Not a political riot against Rome.</a:t>
            </a:r>
          </a:p>
          <a:p>
            <a:pPr algn="l">
              <a:spcAft>
                <a:spcPts val="800"/>
              </a:spcAft>
            </a:pPr>
            <a:r>
              <a:rPr sz="1600" b="0">
                <a:solidFill>
                  <a:srgbClr val="F0E6DC"/>
                </a:solidFill>
                <a:latin typeface="Calibri"/>
              </a:rPr>
              <a:t>A preview of judgment on false worship.</a:t>
            </a:r>
          </a:p>
        </p:txBody>
      </p:sp>
      <p:sp>
        <p:nvSpPr>
          <p:cNvPr id="12" name="TextBox 11"/>
          <p:cNvSpPr txBox="1"/>
          <p:nvPr/>
        </p:nvSpPr>
        <p:spPr>
          <a:xfrm>
            <a:off x="685800" y="6464808"/>
            <a:ext cx="10820400" cy="237744"/>
          </a:xfrm>
          <a:prstGeom prst="rect">
            <a:avLst/>
          </a:prstGeom>
          <a:noFill/>
        </p:spPr>
        <p:txBody>
          <a:bodyPr wrap="square">
            <a:spAutoFit/>
          </a:bodyPr>
          <a:lstStyle/>
          <a:p>
            <a:pPr algn="l"/>
            <a:r>
              <a:rPr sz="1200" b="0">
                <a:solidFill>
                  <a:srgbClr val="D4C4B4"/>
                </a:solidFill>
                <a:latin typeface="Calibri"/>
              </a:rPr>
              <a:t>Isaiah 1:11–17  ·  biblegateway.com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a:solidFill>
                  <a:srgbClr val="C4A574"/>
                </a:solidFill>
                <a:latin typeface="Calibri"/>
              </a:rPr>
              <a:t>THE ACT</a:t>
            </a:r>
          </a:p>
        </p:txBody>
      </p:sp>
      <p:sp>
        <p:nvSpPr>
          <p:cNvPr id="5" name="TextBox 4"/>
          <p:cNvSpPr txBox="1"/>
          <p:nvPr/>
        </p:nvSpPr>
        <p:spPr>
          <a:xfrm>
            <a:off x="685800" y="804672"/>
            <a:ext cx="10789920" cy="400000"/>
          </a:xfrm>
          <a:prstGeom prst="rect">
            <a:avLst/>
          </a:prstGeom>
          <a:noFill/>
        </p:spPr>
        <p:txBody>
          <a:bodyPr wrap="square">
            <a:spAutoFit/>
          </a:bodyPr>
          <a:lstStyle/>
          <a:p>
            <a:pPr algn="l"/>
            <a:r>
              <a:rPr sz="2600" b="1">
                <a:solidFill>
                  <a:srgbClr val="F7F5F0"/>
                </a:solidFill>
                <a:latin typeface="Calibri"/>
              </a:rPr>
              <a:t>A whip of cords — and they all leave</a:t>
            </a:r>
          </a:p>
        </p:txBody>
      </p:sp>
      <p:sp>
        <p:nvSpPr>
          <p:cNvPr id="6" name="TextBox 5"/>
          <p:cNvSpPr txBox="1"/>
          <p:nvPr/>
        </p:nvSpPr>
        <p:spPr>
          <a:xfrm>
            <a:off x="685800" y="1500000"/>
            <a:ext cx="10790000" cy="1990288"/>
          </a:xfrm>
          <a:prstGeom prst="rect">
            <a:avLst/>
          </a:prstGeom>
          <a:noFill/>
        </p:spPr>
        <p:txBody>
          <a:bodyPr wrap="square">
            <a:spAutoFit/>
          </a:bodyPr>
          <a:lstStyle/>
          <a:p>
            <a:pPr algn="l">
              <a:spcAft>
                <a:spcPts val="1000"/>
              </a:spcAft>
            </a:pPr>
            <a:r>
              <a:rPr sz="1800" b="0" dirty="0">
                <a:solidFill>
                  <a:srgbClr val="F0E6DC"/>
                </a:solidFill>
                <a:latin typeface="Calibri"/>
              </a:rPr>
              <a:t>Cords are on site — animals are tied with them. He makes a scourge.</a:t>
            </a:r>
          </a:p>
          <a:p>
            <a:pPr algn="l">
              <a:spcAft>
                <a:spcPts val="1000"/>
              </a:spcAft>
            </a:pPr>
            <a:r>
              <a:rPr sz="1800" b="0" dirty="0">
                <a:solidFill>
                  <a:srgbClr val="F0E6DC"/>
                </a:solidFill>
                <a:latin typeface="Calibri"/>
              </a:rPr>
              <a:t>He drives them all out: sellers, sheep, oxen. Coins pour. Tables turn.</a:t>
            </a:r>
          </a:p>
          <a:p>
            <a:pPr algn="l">
              <a:spcAft>
                <a:spcPts val="1000"/>
              </a:spcAft>
            </a:pPr>
            <a:r>
              <a:rPr sz="1800" b="0" dirty="0">
                <a:solidFill>
                  <a:srgbClr val="F0E6DC"/>
                </a:solidFill>
                <a:latin typeface="Calibri"/>
              </a:rPr>
              <a:t>To the dove-sellers: “Take these things away.” He does not free the birds into chaos.</a:t>
            </a:r>
          </a:p>
          <a:p>
            <a:pPr algn="l">
              <a:spcAft>
                <a:spcPts val="1000"/>
              </a:spcAft>
            </a:pPr>
            <a:r>
              <a:rPr sz="1800" b="0" dirty="0">
                <a:solidFill>
                  <a:srgbClr val="F0E6DC"/>
                </a:solidFill>
                <a:latin typeface="Calibri"/>
              </a:rPr>
              <a:t>Temple police do not stop Him. Crowds obey. There is no human explanation for that.</a:t>
            </a:r>
          </a:p>
          <a:p>
            <a:pPr algn="l">
              <a:spcAft>
                <a:spcPts val="1000"/>
              </a:spcAft>
            </a:pPr>
            <a:r>
              <a:rPr lang="en-US" sz="1800" b="0" dirty="0">
                <a:solidFill>
                  <a:srgbClr val="F0E6DC"/>
                </a:solidFill>
                <a:latin typeface="Calibri"/>
              </a:rPr>
              <a:t>Some say that this </a:t>
            </a:r>
            <a:r>
              <a:rPr sz="1800" b="0" dirty="0">
                <a:solidFill>
                  <a:srgbClr val="F0E6DC"/>
                </a:solidFill>
                <a:latin typeface="Calibri"/>
              </a:rPr>
              <a:t>is a miracle of authority — a preview of inescapable judgment.</a:t>
            </a:r>
          </a:p>
        </p:txBody>
      </p:sp>
      <p:sp>
        <p:nvSpPr>
          <p:cNvPr id="7" name="TextBox 6"/>
          <p:cNvSpPr txBox="1"/>
          <p:nvPr/>
        </p:nvSpPr>
        <p:spPr>
          <a:xfrm>
            <a:off x="685800" y="6464808"/>
            <a:ext cx="10820400" cy="237744"/>
          </a:xfrm>
          <a:prstGeom prst="rect">
            <a:avLst/>
          </a:prstGeom>
          <a:noFill/>
        </p:spPr>
        <p:txBody>
          <a:bodyPr wrap="square">
            <a:spAutoFit/>
          </a:bodyPr>
          <a:lstStyle/>
          <a:p>
            <a:pPr algn="l"/>
            <a:r>
              <a:rPr sz="1200" b="0">
                <a:solidFill>
                  <a:srgbClr val="D4C4B4"/>
                </a:solidFill>
                <a:latin typeface="Calibri"/>
              </a:rPr>
              <a:t>John 2:15–16 ESV  ·  biblegateway.com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a:solidFill>
                  <a:srgbClr val="C4A574"/>
                </a:solidFill>
                <a:latin typeface="Calibri"/>
              </a:rPr>
              <a:t>MY FATHER’S HOUSE</a:t>
            </a:r>
          </a:p>
        </p:txBody>
      </p:sp>
      <p:sp>
        <p:nvSpPr>
          <p:cNvPr id="5" name="TextBox 4"/>
          <p:cNvSpPr txBox="1"/>
          <p:nvPr/>
        </p:nvSpPr>
        <p:spPr>
          <a:xfrm>
            <a:off x="685800" y="804672"/>
            <a:ext cx="10789920" cy="400000"/>
          </a:xfrm>
          <a:prstGeom prst="rect">
            <a:avLst/>
          </a:prstGeom>
          <a:noFill/>
        </p:spPr>
        <p:txBody>
          <a:bodyPr wrap="square">
            <a:spAutoFit/>
          </a:bodyPr>
          <a:lstStyle/>
          <a:p>
            <a:pPr algn="l"/>
            <a:r>
              <a:rPr sz="2600" b="1">
                <a:solidFill>
                  <a:srgbClr val="F7F5F0"/>
                </a:solidFill>
                <a:latin typeface="Calibri"/>
              </a:rPr>
              <a:t>The claim inside the command</a:t>
            </a:r>
          </a:p>
        </p:txBody>
      </p:sp>
      <p:sp>
        <p:nvSpPr>
          <p:cNvPr id="6" name="Rounded Rectangle 5"/>
          <p:cNvSpPr/>
          <p:nvPr/>
        </p:nvSpPr>
        <p:spPr>
          <a:xfrm>
            <a:off x="685800" y="1550000"/>
            <a:ext cx="10790000" cy="45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00000" y="1750000"/>
            <a:ext cx="10300000" cy="4100000"/>
          </a:xfrm>
          <a:prstGeom prst="rect">
            <a:avLst/>
          </a:prstGeom>
          <a:noFill/>
        </p:spPr>
        <p:txBody>
          <a:bodyPr wrap="square">
            <a:spAutoFit/>
          </a:bodyPr>
          <a:lstStyle/>
          <a:p>
            <a:pPr algn="l">
              <a:spcAft>
                <a:spcPts val="1000"/>
              </a:spcAft>
            </a:pPr>
            <a:r>
              <a:rPr sz="1800" b="0">
                <a:solidFill>
                  <a:srgbClr val="F0E6DC"/>
                </a:solidFill>
                <a:latin typeface="Calibri"/>
              </a:rPr>
              <a:t>“Do not make my Father’s house a house of trade.”</a:t>
            </a:r>
          </a:p>
          <a:p>
            <a:pPr algn="l">
              <a:spcAft>
                <a:spcPts val="1000"/>
              </a:spcAft>
            </a:pPr>
            <a:r>
              <a:rPr sz="1800" b="0">
                <a:solidFill>
                  <a:srgbClr val="F0E6DC"/>
                </a:solidFill>
                <a:latin typeface="Calibri"/>
              </a:rPr>
              <a:t>Not “our” house. Not “this holy place.” My Father’s.</a:t>
            </a:r>
          </a:p>
          <a:p>
            <a:pPr algn="l">
              <a:spcAft>
                <a:spcPts val="1000"/>
              </a:spcAft>
            </a:pPr>
            <a:r>
              <a:rPr sz="1800" b="0">
                <a:solidFill>
                  <a:srgbClr val="F0E6DC"/>
                </a:solidFill>
                <a:latin typeface="Calibri"/>
              </a:rPr>
              <a:t>The loyal Son will not watch the Father dishonored on the premises.</a:t>
            </a:r>
          </a:p>
          <a:p>
            <a:pPr algn="l">
              <a:spcAft>
                <a:spcPts val="1000"/>
              </a:spcAft>
            </a:pPr>
            <a:r>
              <a:rPr sz="1800" b="0">
                <a:solidFill>
                  <a:srgbClr val="F0E6DC"/>
                </a:solidFill>
                <a:latin typeface="Calibri"/>
              </a:rPr>
              <a:t>Deity is in the pronoun before the next paragraph ever says “destroy this temple.”</a:t>
            </a:r>
          </a:p>
          <a:p>
            <a:pPr algn="l">
              <a:spcAft>
                <a:spcPts val="1000"/>
              </a:spcAft>
            </a:pPr>
            <a:r>
              <a:rPr sz="1800" b="0">
                <a:solidFill>
                  <a:srgbClr val="F0E6DC"/>
                </a:solidFill>
                <a:latin typeface="Calibri"/>
              </a:rPr>
              <a:t>He will do this again at the end of the ministry (Matt 21; Mark 11; Luke 19).</a:t>
            </a:r>
          </a:p>
        </p:txBody>
      </p:sp>
      <p:sp>
        <p:nvSpPr>
          <p:cNvPr id="8" name="TextBox 7"/>
          <p:cNvSpPr txBox="1"/>
          <p:nvPr/>
        </p:nvSpPr>
        <p:spPr>
          <a:xfrm>
            <a:off x="685800" y="6464808"/>
            <a:ext cx="10820400" cy="237744"/>
          </a:xfrm>
          <a:prstGeom prst="rect">
            <a:avLst/>
          </a:prstGeom>
          <a:noFill/>
        </p:spPr>
        <p:txBody>
          <a:bodyPr wrap="square">
            <a:spAutoFit/>
          </a:bodyPr>
          <a:lstStyle/>
          <a:p>
            <a:pPr algn="l"/>
            <a:r>
              <a:rPr sz="1200" b="0">
                <a:solidFill>
                  <a:srgbClr val="D4C4B4"/>
                </a:solidFill>
                <a:latin typeface="Calibri"/>
              </a:rPr>
              <a:t>John 2:16 ESV  ·  biblegateway.com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a:solidFill>
                  <a:srgbClr val="C4A574"/>
                </a:solidFill>
                <a:latin typeface="Calibri"/>
              </a:rPr>
              <a:t>THE TEXT</a:t>
            </a:r>
          </a:p>
        </p:txBody>
      </p:sp>
      <p:sp>
        <p:nvSpPr>
          <p:cNvPr id="5" name="TextBox 4"/>
          <p:cNvSpPr txBox="1"/>
          <p:nvPr/>
        </p:nvSpPr>
        <p:spPr>
          <a:xfrm>
            <a:off x="685800" y="804672"/>
            <a:ext cx="10789920" cy="400000"/>
          </a:xfrm>
          <a:prstGeom prst="rect">
            <a:avLst/>
          </a:prstGeom>
          <a:noFill/>
        </p:spPr>
        <p:txBody>
          <a:bodyPr wrap="square">
            <a:spAutoFit/>
          </a:bodyPr>
          <a:lstStyle/>
          <a:p>
            <a:pPr algn="l"/>
            <a:r>
              <a:rPr sz="2400" b="1">
                <a:solidFill>
                  <a:srgbClr val="F7F5F0"/>
                </a:solidFill>
                <a:latin typeface="Calibri"/>
              </a:rPr>
              <a:t>Psalm 69:9 — what the disciples remember</a:t>
            </a:r>
          </a:p>
        </p:txBody>
      </p:sp>
      <p:sp>
        <p:nvSpPr>
          <p:cNvPr id="6" name="Rounded Rectangle 5"/>
          <p:cNvSpPr/>
          <p:nvPr/>
        </p:nvSpPr>
        <p:spPr>
          <a:xfrm>
            <a:off x="1400000" y="1757820"/>
            <a:ext cx="9400000" cy="1806264"/>
          </a:xfrm>
          <a:prstGeom prst="roundRect">
            <a:avLst>
              <a:gd name="adj" fmla="val 8000"/>
            </a:avLst>
          </a:prstGeom>
          <a:solidFill>
            <a:srgbClr val="F3EB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646000" y="2220695"/>
            <a:ext cx="8900000" cy="707886"/>
          </a:xfrm>
          <a:prstGeom prst="rect">
            <a:avLst/>
          </a:prstGeom>
          <a:noFill/>
        </p:spPr>
        <p:txBody>
          <a:bodyPr wrap="square">
            <a:spAutoFit/>
          </a:bodyPr>
          <a:lstStyle/>
          <a:p>
            <a:r>
              <a:rPr sz="2000" i="1" dirty="0">
                <a:solidFill>
                  <a:srgbClr val="2C2416"/>
                </a:solidFill>
                <a:latin typeface="Georgia"/>
              </a:rPr>
              <a:t>For zeal for your house has consumed </a:t>
            </a:r>
            <a:r>
              <a:rPr sz="2000" i="1" dirty="0" err="1">
                <a:solidFill>
                  <a:srgbClr val="2C2416"/>
                </a:solidFill>
                <a:latin typeface="Georgia"/>
              </a:rPr>
              <a:t>me,and</a:t>
            </a:r>
            <a:r>
              <a:rPr sz="2000" i="1" dirty="0">
                <a:solidFill>
                  <a:srgbClr val="2C2416"/>
                </a:solidFill>
                <a:latin typeface="Georgia"/>
              </a:rPr>
              <a:t> the reproaches of those who reproach you have fallen on me.</a:t>
            </a:r>
          </a:p>
        </p:txBody>
      </p:sp>
      <p:sp>
        <p:nvSpPr>
          <p:cNvPr id="8" name="TextBox 7"/>
          <p:cNvSpPr txBox="1"/>
          <p:nvPr/>
        </p:nvSpPr>
        <p:spPr>
          <a:xfrm>
            <a:off x="685800" y="4049286"/>
            <a:ext cx="10790000" cy="1600000"/>
          </a:xfrm>
          <a:prstGeom prst="rect">
            <a:avLst/>
          </a:prstGeom>
          <a:noFill/>
        </p:spPr>
        <p:txBody>
          <a:bodyPr wrap="square">
            <a:spAutoFit/>
          </a:bodyPr>
          <a:lstStyle/>
          <a:p>
            <a:pPr algn="l"/>
            <a:r>
              <a:rPr sz="1600" b="0" dirty="0">
                <a:solidFill>
                  <a:srgbClr val="F0E6DC"/>
                </a:solidFill>
                <a:latin typeface="Calibri"/>
              </a:rPr>
              <a:t>David’s psalm. The righteous sufferer feels the Father’s dishonor as his own wound. The disciples know the text. They watch the Son live it.</a:t>
            </a:r>
          </a:p>
        </p:txBody>
      </p:sp>
      <p:sp>
        <p:nvSpPr>
          <p:cNvPr id="9" name="TextBox 8"/>
          <p:cNvSpPr txBox="1"/>
          <p:nvPr/>
        </p:nvSpPr>
        <p:spPr>
          <a:xfrm>
            <a:off x="685800" y="6464808"/>
            <a:ext cx="10820400" cy="237744"/>
          </a:xfrm>
          <a:prstGeom prst="rect">
            <a:avLst/>
          </a:prstGeom>
          <a:noFill/>
        </p:spPr>
        <p:txBody>
          <a:bodyPr wrap="square">
            <a:spAutoFit/>
          </a:bodyPr>
          <a:lstStyle/>
          <a:p>
            <a:pPr algn="l"/>
            <a:r>
              <a:rPr sz="1200" b="0">
                <a:solidFill>
                  <a:srgbClr val="D4C4B4"/>
                </a:solidFill>
                <a:latin typeface="Calibri"/>
              </a:rPr>
              <a:t>Psalm 69:9 ESV  ·  biblegateway.com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a:solidFill>
                  <a:srgbClr val="C4A574"/>
                </a:solidFill>
                <a:latin typeface="Calibri"/>
              </a:rPr>
              <a:t>WHAT THIS PREVIEWS</a:t>
            </a:r>
          </a:p>
        </p:txBody>
      </p:sp>
      <p:sp>
        <p:nvSpPr>
          <p:cNvPr id="5" name="TextBox 4"/>
          <p:cNvSpPr txBox="1"/>
          <p:nvPr/>
        </p:nvSpPr>
        <p:spPr>
          <a:xfrm>
            <a:off x="685800" y="804672"/>
            <a:ext cx="10789920" cy="400000"/>
          </a:xfrm>
          <a:prstGeom prst="rect">
            <a:avLst/>
          </a:prstGeom>
          <a:noFill/>
        </p:spPr>
        <p:txBody>
          <a:bodyPr wrap="square">
            <a:spAutoFit/>
          </a:bodyPr>
          <a:lstStyle/>
          <a:p>
            <a:pPr algn="l"/>
            <a:r>
              <a:rPr sz="2600" b="1">
                <a:solidFill>
                  <a:srgbClr val="F7F5F0"/>
                </a:solidFill>
                <a:latin typeface="Calibri"/>
              </a:rPr>
              <a:t>Judgment begins at the house</a:t>
            </a:r>
          </a:p>
        </p:txBody>
      </p:sp>
      <p:sp>
        <p:nvSpPr>
          <p:cNvPr id="6" name="Rounded Rectangle 5"/>
          <p:cNvSpPr/>
          <p:nvPr/>
        </p:nvSpPr>
        <p:spPr>
          <a:xfrm>
            <a:off x="685800" y="1500000"/>
            <a:ext cx="5200000" cy="45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680000"/>
            <a:ext cx="4840000" cy="500000"/>
          </a:xfrm>
          <a:prstGeom prst="rect">
            <a:avLst/>
          </a:prstGeom>
          <a:noFill/>
        </p:spPr>
        <p:txBody>
          <a:bodyPr wrap="square">
            <a:spAutoFit/>
          </a:bodyPr>
          <a:lstStyle/>
          <a:p>
            <a:pPr algn="l"/>
            <a:r>
              <a:rPr sz="1600" b="1">
                <a:solidFill>
                  <a:srgbClr val="C4A574"/>
                </a:solidFill>
                <a:latin typeface="Calibri"/>
              </a:rPr>
              <a:t>Then</a:t>
            </a:r>
          </a:p>
        </p:txBody>
      </p:sp>
      <p:sp>
        <p:nvSpPr>
          <p:cNvPr id="8" name="TextBox 7"/>
          <p:cNvSpPr txBox="1"/>
          <p:nvPr/>
        </p:nvSpPr>
        <p:spPr>
          <a:xfrm>
            <a:off x="865800" y="2250000"/>
            <a:ext cx="4840000" cy="3500000"/>
          </a:xfrm>
          <a:prstGeom prst="rect">
            <a:avLst/>
          </a:prstGeom>
          <a:noFill/>
        </p:spPr>
        <p:txBody>
          <a:bodyPr wrap="square">
            <a:spAutoFit/>
          </a:bodyPr>
          <a:lstStyle/>
          <a:p>
            <a:pPr algn="l">
              <a:spcAft>
                <a:spcPts val="800"/>
              </a:spcAft>
            </a:pPr>
            <a:r>
              <a:rPr sz="1600" b="0">
                <a:solidFill>
                  <a:srgbClr val="F0E6DC"/>
                </a:solidFill>
                <a:latin typeface="Calibri"/>
              </a:rPr>
              <a:t>A.D. 70 — not one stone on another.</a:t>
            </a:r>
          </a:p>
          <a:p>
            <a:pPr algn="l">
              <a:spcAft>
                <a:spcPts val="800"/>
              </a:spcAft>
            </a:pPr>
            <a:r>
              <a:rPr sz="1600" b="0">
                <a:solidFill>
                  <a:srgbClr val="F0E6DC"/>
                </a:solidFill>
                <a:latin typeface="Calibri"/>
              </a:rPr>
              <a:t>He will sit and say it again in Passion Week.</a:t>
            </a:r>
          </a:p>
          <a:p>
            <a:pPr algn="l">
              <a:spcAft>
                <a:spcPts val="800"/>
              </a:spcAft>
            </a:pPr>
            <a:r>
              <a:rPr sz="1600" b="0">
                <a:solidFill>
                  <a:srgbClr val="F0E6DC"/>
                </a:solidFill>
                <a:latin typeface="Calibri"/>
              </a:rPr>
              <a:t>The system that sold access will fall.</a:t>
            </a:r>
          </a:p>
        </p:txBody>
      </p:sp>
      <p:sp>
        <p:nvSpPr>
          <p:cNvPr id="9" name="Rounded Rectangle 8"/>
          <p:cNvSpPr/>
          <p:nvPr/>
        </p:nvSpPr>
        <p:spPr>
          <a:xfrm>
            <a:off x="6235800" y="1500000"/>
            <a:ext cx="5200000" cy="45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15800" y="1680000"/>
            <a:ext cx="4840000" cy="500000"/>
          </a:xfrm>
          <a:prstGeom prst="rect">
            <a:avLst/>
          </a:prstGeom>
          <a:noFill/>
        </p:spPr>
        <p:txBody>
          <a:bodyPr wrap="square">
            <a:spAutoFit/>
          </a:bodyPr>
          <a:lstStyle/>
          <a:p>
            <a:pPr algn="l"/>
            <a:r>
              <a:rPr sz="1600" b="1">
                <a:solidFill>
                  <a:srgbClr val="C4A574"/>
                </a:solidFill>
                <a:latin typeface="Calibri"/>
              </a:rPr>
              <a:t>Now</a:t>
            </a:r>
          </a:p>
        </p:txBody>
      </p:sp>
      <p:sp>
        <p:nvSpPr>
          <p:cNvPr id="11" name="TextBox 10"/>
          <p:cNvSpPr txBox="1"/>
          <p:nvPr/>
        </p:nvSpPr>
        <p:spPr>
          <a:xfrm>
            <a:off x="6415800" y="2250000"/>
            <a:ext cx="4840000" cy="3500000"/>
          </a:xfrm>
          <a:prstGeom prst="rect">
            <a:avLst/>
          </a:prstGeom>
          <a:noFill/>
        </p:spPr>
        <p:txBody>
          <a:bodyPr wrap="square">
            <a:spAutoFit/>
          </a:bodyPr>
          <a:lstStyle/>
          <a:p>
            <a:pPr algn="l">
              <a:spcAft>
                <a:spcPts val="800"/>
              </a:spcAft>
            </a:pPr>
            <a:r>
              <a:rPr sz="1600" b="0">
                <a:solidFill>
                  <a:srgbClr val="F0E6DC"/>
                </a:solidFill>
                <a:latin typeface="Calibri"/>
              </a:rPr>
              <a:t>You are God’s house (Eph 2:19–22).</a:t>
            </a:r>
          </a:p>
          <a:p>
            <a:pPr algn="l">
              <a:spcAft>
                <a:spcPts val="800"/>
              </a:spcAft>
            </a:pPr>
            <a:r>
              <a:rPr sz="1600" b="0">
                <a:solidFill>
                  <a:srgbClr val="F0E6DC"/>
                </a:solidFill>
                <a:latin typeface="Calibri"/>
              </a:rPr>
              <a:t>Judgment begins with the household of God (1 Pet 4:17).</a:t>
            </a:r>
          </a:p>
          <a:p>
            <a:pPr algn="l">
              <a:spcAft>
                <a:spcPts val="800"/>
              </a:spcAft>
            </a:pPr>
            <a:r>
              <a:rPr sz="1600" b="0">
                <a:solidFill>
                  <a:srgbClr val="F0E6DC"/>
                </a:solidFill>
                <a:latin typeface="Calibri"/>
              </a:rPr>
              <a:t>Zeal for the Father still consumes the Son.</a:t>
            </a:r>
          </a:p>
        </p:txBody>
      </p:sp>
      <p:sp>
        <p:nvSpPr>
          <p:cNvPr id="12" name="TextBox 11"/>
          <p:cNvSpPr txBox="1"/>
          <p:nvPr/>
        </p:nvSpPr>
        <p:spPr>
          <a:xfrm>
            <a:off x="685800" y="6464808"/>
            <a:ext cx="10820400" cy="237744"/>
          </a:xfrm>
          <a:prstGeom prst="rect">
            <a:avLst/>
          </a:prstGeom>
          <a:noFill/>
        </p:spPr>
        <p:txBody>
          <a:bodyPr wrap="square">
            <a:spAutoFit/>
          </a:bodyPr>
          <a:lstStyle/>
          <a:p>
            <a:pPr algn="l"/>
            <a:r>
              <a:rPr sz="1200" b="0">
                <a:solidFill>
                  <a:srgbClr val="D4C4B4"/>
                </a:solidFill>
                <a:latin typeface="Calibri"/>
              </a:rPr>
              <a:t>1 Peter 4:17  ·  Ephesians 2:19–22  ·  biblegateway.com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a:solidFill>
                  <a:srgbClr val="C4A574"/>
                </a:solidFill>
                <a:latin typeface="Calibri"/>
              </a:rPr>
              <a:t>FOR THE TABLE</a:t>
            </a:r>
          </a:p>
        </p:txBody>
      </p:sp>
      <p:sp>
        <p:nvSpPr>
          <p:cNvPr id="5" name="TextBox 4"/>
          <p:cNvSpPr txBox="1"/>
          <p:nvPr/>
        </p:nvSpPr>
        <p:spPr>
          <a:xfrm>
            <a:off x="685800" y="804672"/>
            <a:ext cx="10789920" cy="400000"/>
          </a:xfrm>
          <a:prstGeom prst="rect">
            <a:avLst/>
          </a:prstGeom>
          <a:noFill/>
        </p:spPr>
        <p:txBody>
          <a:bodyPr wrap="square">
            <a:spAutoFit/>
          </a:bodyPr>
          <a:lstStyle/>
          <a:p>
            <a:pPr algn="l"/>
            <a:r>
              <a:rPr sz="2600" b="1">
                <a:solidFill>
                  <a:srgbClr val="F7F5F0"/>
                </a:solidFill>
                <a:latin typeface="Calibri"/>
              </a:rPr>
              <a:t>Do not make His house a house of trade</a:t>
            </a:r>
          </a:p>
        </p:txBody>
      </p:sp>
      <p:sp>
        <p:nvSpPr>
          <p:cNvPr id="6" name="Rounded Rectangle 5"/>
          <p:cNvSpPr/>
          <p:nvPr/>
        </p:nvSpPr>
        <p:spPr>
          <a:xfrm>
            <a:off x="685800" y="1450000"/>
            <a:ext cx="10790000" cy="4700000"/>
          </a:xfrm>
          <a:prstGeom prst="roundRect">
            <a:avLst>
              <a:gd name="adj" fmla="val 8000"/>
            </a:avLst>
          </a:prstGeom>
          <a:solidFill>
            <a:srgbClr val="F3EB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00000" y="1650000"/>
            <a:ext cx="10300000" cy="2544286"/>
          </a:xfrm>
          <a:prstGeom prst="rect">
            <a:avLst/>
          </a:prstGeom>
          <a:noFill/>
        </p:spPr>
        <p:txBody>
          <a:bodyPr wrap="square">
            <a:spAutoFit/>
          </a:bodyPr>
          <a:lstStyle/>
          <a:p>
            <a:pPr>
              <a:spcAft>
                <a:spcPts val="1000"/>
              </a:spcAft>
            </a:pPr>
            <a:r>
              <a:rPr dirty="0">
                <a:solidFill>
                  <a:srgbClr val="2C2416"/>
                </a:solidFill>
                <a:latin typeface="Calibri"/>
              </a:rPr>
              <a:t>1. Cana showed His glory in provision. The temple shows His glory in holiness. Which one do you prefer to meet?</a:t>
            </a:r>
          </a:p>
          <a:p>
            <a:pPr>
              <a:spcAft>
                <a:spcPts val="1000"/>
              </a:spcAft>
            </a:pPr>
            <a:r>
              <a:rPr dirty="0">
                <a:solidFill>
                  <a:srgbClr val="2C2416"/>
                </a:solidFill>
                <a:latin typeface="Calibri"/>
              </a:rPr>
              <a:t>2. “My Father’s house.” What does the pronoun force you to say about who He is?</a:t>
            </a:r>
          </a:p>
          <a:p>
            <a:pPr>
              <a:spcAft>
                <a:spcPts val="1000"/>
              </a:spcAft>
            </a:pPr>
            <a:r>
              <a:rPr dirty="0">
                <a:solidFill>
                  <a:srgbClr val="2C2416"/>
                </a:solidFill>
                <a:latin typeface="Calibri"/>
              </a:rPr>
              <a:t>3. The Court of the Gentiles was the place for the nations. Where have we crowded out prayer</a:t>
            </a:r>
            <a:r>
              <a:rPr lang="en-US" dirty="0">
                <a:solidFill>
                  <a:srgbClr val="2C2416"/>
                </a:solidFill>
                <a:latin typeface="Calibri"/>
              </a:rPr>
              <a:t> </a:t>
            </a:r>
            <a:r>
              <a:rPr dirty="0">
                <a:solidFill>
                  <a:srgbClr val="2C2416"/>
                </a:solidFill>
                <a:latin typeface="Calibri"/>
              </a:rPr>
              <a:t>with our own business?</a:t>
            </a:r>
          </a:p>
          <a:p>
            <a:pPr>
              <a:spcAft>
                <a:spcPts val="1000"/>
              </a:spcAft>
            </a:pPr>
            <a:r>
              <a:rPr dirty="0">
                <a:solidFill>
                  <a:srgbClr val="2C2416"/>
                </a:solidFill>
                <a:latin typeface="Calibri"/>
              </a:rPr>
              <a:t>4. Zeal consumed Him. </a:t>
            </a:r>
            <a:r>
              <a:rPr lang="en-US" dirty="0">
                <a:solidFill>
                  <a:srgbClr val="2C2416"/>
                </a:solidFill>
                <a:latin typeface="Calibri"/>
              </a:rPr>
              <a:t>What is different between our anger and the righteous anger of God</a:t>
            </a:r>
            <a:r>
              <a:rPr dirty="0">
                <a:solidFill>
                  <a:srgbClr val="2C2416"/>
                </a:solidFill>
                <a:latin typeface="Calibri"/>
              </a:rPr>
              <a:t>?</a:t>
            </a:r>
          </a:p>
          <a:p>
            <a:pPr>
              <a:spcAft>
                <a:spcPts val="1000"/>
              </a:spcAft>
            </a:pPr>
            <a:r>
              <a:rPr dirty="0">
                <a:solidFill>
                  <a:srgbClr val="2C2416"/>
                </a:solidFill>
                <a:latin typeface="Calibri"/>
              </a:rPr>
              <a:t>5. If judgment begins at the house of God, what needs turning over in us before we talk about the world?</a:t>
            </a:r>
          </a:p>
        </p:txBody>
      </p:sp>
      <p:sp>
        <p:nvSpPr>
          <p:cNvPr id="8" name="TextBox 7"/>
          <p:cNvSpPr txBox="1"/>
          <p:nvPr/>
        </p:nvSpPr>
        <p:spPr>
          <a:xfrm>
            <a:off x="685800" y="6464808"/>
            <a:ext cx="10820400" cy="237744"/>
          </a:xfrm>
          <a:prstGeom prst="rect">
            <a:avLst/>
          </a:prstGeom>
          <a:noFill/>
        </p:spPr>
        <p:txBody>
          <a:bodyPr wrap="square">
            <a:spAutoFit/>
          </a:bodyPr>
          <a:lstStyle/>
          <a:p>
            <a:pPr algn="l"/>
            <a:r>
              <a:rPr sz="1200" b="0">
                <a:solidFill>
                  <a:srgbClr val="D4C4B4"/>
                </a:solidFill>
                <a:latin typeface="Calibri"/>
              </a:rPr>
              <a:t>Knowing the sign is not yet fearing the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a:solidFill>
                  <a:srgbClr val="C4A574"/>
                </a:solidFill>
                <a:latin typeface="Calibri"/>
              </a:rPr>
              <a:t>CLOSE</a:t>
            </a:r>
          </a:p>
        </p:txBody>
      </p:sp>
      <p:sp>
        <p:nvSpPr>
          <p:cNvPr id="5" name="TextBox 4"/>
          <p:cNvSpPr txBox="1"/>
          <p:nvPr/>
        </p:nvSpPr>
        <p:spPr>
          <a:xfrm>
            <a:off x="685800" y="804672"/>
            <a:ext cx="10789920" cy="400000"/>
          </a:xfrm>
          <a:prstGeom prst="rect">
            <a:avLst/>
          </a:prstGeom>
          <a:noFill/>
        </p:spPr>
        <p:txBody>
          <a:bodyPr wrap="square">
            <a:spAutoFit/>
          </a:bodyPr>
          <a:lstStyle/>
          <a:p>
            <a:pPr algn="l"/>
            <a:r>
              <a:rPr sz="2800" b="1">
                <a:solidFill>
                  <a:srgbClr val="F7F5F0"/>
                </a:solidFill>
                <a:latin typeface="Calibri"/>
              </a:rPr>
              <a:t>What follows</a:t>
            </a:r>
          </a:p>
        </p:txBody>
      </p:sp>
      <p:sp>
        <p:nvSpPr>
          <p:cNvPr id="6" name="Rounded Rectangle 5"/>
          <p:cNvSpPr/>
          <p:nvPr/>
        </p:nvSpPr>
        <p:spPr>
          <a:xfrm>
            <a:off x="685800" y="1500000"/>
            <a:ext cx="5200000" cy="42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680000"/>
            <a:ext cx="4840000" cy="400000"/>
          </a:xfrm>
          <a:prstGeom prst="rect">
            <a:avLst/>
          </a:prstGeom>
          <a:noFill/>
        </p:spPr>
        <p:txBody>
          <a:bodyPr wrap="square">
            <a:spAutoFit/>
          </a:bodyPr>
          <a:lstStyle/>
          <a:p>
            <a:pPr algn="l"/>
            <a:r>
              <a:rPr sz="1600" b="1">
                <a:solidFill>
                  <a:srgbClr val="C4A574"/>
                </a:solidFill>
                <a:latin typeface="Calibri"/>
              </a:rPr>
              <a:t>John 2:18–25</a:t>
            </a:r>
          </a:p>
        </p:txBody>
      </p:sp>
      <p:sp>
        <p:nvSpPr>
          <p:cNvPr id="8" name="TextBox 7"/>
          <p:cNvSpPr txBox="1"/>
          <p:nvPr/>
        </p:nvSpPr>
        <p:spPr>
          <a:xfrm>
            <a:off x="865800" y="2200000"/>
            <a:ext cx="4840000" cy="1036181"/>
          </a:xfrm>
          <a:prstGeom prst="rect">
            <a:avLst/>
          </a:prstGeom>
          <a:noFill/>
        </p:spPr>
        <p:txBody>
          <a:bodyPr wrap="square">
            <a:spAutoFit/>
          </a:bodyPr>
          <a:lstStyle/>
          <a:p>
            <a:pPr algn="l">
              <a:spcAft>
                <a:spcPts val="800"/>
              </a:spcAft>
            </a:pPr>
            <a:r>
              <a:rPr sz="1600" b="0" dirty="0">
                <a:solidFill>
                  <a:srgbClr val="F0E6DC"/>
                </a:solidFill>
                <a:latin typeface="Calibri"/>
              </a:rPr>
              <a:t>“What sign do you show us?”</a:t>
            </a:r>
          </a:p>
          <a:p>
            <a:pPr algn="l">
              <a:spcAft>
                <a:spcPts val="800"/>
              </a:spcAft>
            </a:pPr>
            <a:r>
              <a:rPr sz="1600" b="0" dirty="0">
                <a:solidFill>
                  <a:srgbClr val="F0E6DC"/>
                </a:solidFill>
                <a:latin typeface="Calibri"/>
              </a:rPr>
              <a:t>“Destroy this temple, and in three days I will raise it up.”</a:t>
            </a:r>
          </a:p>
          <a:p>
            <a:pPr algn="l">
              <a:spcAft>
                <a:spcPts val="800"/>
              </a:spcAft>
            </a:pPr>
            <a:r>
              <a:rPr sz="1600" b="0" dirty="0">
                <a:solidFill>
                  <a:srgbClr val="F0E6DC"/>
                </a:solidFill>
                <a:latin typeface="Calibri"/>
              </a:rPr>
              <a:t>He was speaking of His body.</a:t>
            </a:r>
          </a:p>
        </p:txBody>
      </p:sp>
      <p:sp>
        <p:nvSpPr>
          <p:cNvPr id="9" name="Rounded Rectangle 8"/>
          <p:cNvSpPr/>
          <p:nvPr/>
        </p:nvSpPr>
        <p:spPr>
          <a:xfrm>
            <a:off x="6235800" y="1500000"/>
            <a:ext cx="5200000" cy="42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15800" y="1680000"/>
            <a:ext cx="4840000" cy="400000"/>
          </a:xfrm>
          <a:prstGeom prst="rect">
            <a:avLst/>
          </a:prstGeom>
          <a:noFill/>
        </p:spPr>
        <p:txBody>
          <a:bodyPr wrap="square">
            <a:spAutoFit/>
          </a:bodyPr>
          <a:lstStyle/>
          <a:p>
            <a:pPr algn="l"/>
            <a:r>
              <a:rPr sz="1600" b="1">
                <a:solidFill>
                  <a:srgbClr val="C4A574"/>
                </a:solidFill>
                <a:latin typeface="Calibri"/>
              </a:rPr>
              <a:t>Memory</a:t>
            </a:r>
          </a:p>
        </p:txBody>
      </p:sp>
      <p:sp>
        <p:nvSpPr>
          <p:cNvPr id="11" name="TextBox 10"/>
          <p:cNvSpPr txBox="1"/>
          <p:nvPr/>
        </p:nvSpPr>
        <p:spPr>
          <a:xfrm>
            <a:off x="6415800" y="2200000"/>
            <a:ext cx="4840000" cy="3200000"/>
          </a:xfrm>
          <a:prstGeom prst="rect">
            <a:avLst/>
          </a:prstGeom>
          <a:noFill/>
        </p:spPr>
        <p:txBody>
          <a:bodyPr wrap="square">
            <a:spAutoFit/>
          </a:bodyPr>
          <a:lstStyle/>
          <a:p>
            <a:pPr algn="l"/>
            <a:r>
              <a:rPr sz="1600" b="0">
                <a:solidFill>
                  <a:srgbClr val="F0E6DC"/>
                </a:solidFill>
                <a:latin typeface="Calibri"/>
              </a:rPr>
              <a:t>“Do not make my Father’s house a house of trade.” His disciples remembered that it was written, “Zeal for your house will consume me.”</a:t>
            </a:r>
          </a:p>
        </p:txBody>
      </p:sp>
      <p:sp>
        <p:nvSpPr>
          <p:cNvPr id="12" name="TextBox 11"/>
          <p:cNvSpPr txBox="1"/>
          <p:nvPr/>
        </p:nvSpPr>
        <p:spPr>
          <a:xfrm>
            <a:off x="685800" y="6464808"/>
            <a:ext cx="10820400" cy="237744"/>
          </a:xfrm>
          <a:prstGeom prst="rect">
            <a:avLst/>
          </a:prstGeom>
          <a:noFill/>
        </p:spPr>
        <p:txBody>
          <a:bodyPr wrap="square">
            <a:spAutoFit/>
          </a:bodyPr>
          <a:lstStyle/>
          <a:p>
            <a:pPr algn="l"/>
            <a:r>
              <a:rPr sz="1200" b="0" dirty="0">
                <a:solidFill>
                  <a:srgbClr val="D4C4B4"/>
                </a:solidFill>
                <a:latin typeface="Calibri"/>
              </a:rPr>
              <a:t>Next in the series: John 2  ·  Deity on Display  ·  GTY 43-10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r>
              <a:rPr sz="1300" b="1">
                <a:solidFill>
                  <a:srgbClr val="C4A574"/>
                </a:solidFill>
                <a:latin typeface="Calibri"/>
              </a:rPr>
              <a:t>VIDEO</a:t>
            </a:r>
          </a:p>
        </p:txBody>
      </p:sp>
      <p:sp>
        <p:nvSpPr>
          <p:cNvPr id="5" name="TextBox 4"/>
          <p:cNvSpPr txBox="1"/>
          <p:nvPr/>
        </p:nvSpPr>
        <p:spPr>
          <a:xfrm>
            <a:off x="685800" y="804672"/>
            <a:ext cx="10789920" cy="457200"/>
          </a:xfrm>
          <a:prstGeom prst="rect">
            <a:avLst/>
          </a:prstGeom>
          <a:noFill/>
        </p:spPr>
        <p:txBody>
          <a:bodyPr wrap="square">
            <a:spAutoFit/>
          </a:bodyPr>
          <a:lstStyle/>
          <a:p>
            <a:r>
              <a:rPr sz="2800" b="1">
                <a:solidFill>
                  <a:srgbClr val="F7F5F0"/>
                </a:solidFill>
                <a:latin typeface="Calibri"/>
              </a:rPr>
              <a:t>The Gospel of John — Visual Bible</a:t>
            </a:r>
          </a:p>
        </p:txBody>
      </p:sp>
      <p:sp>
        <p:nvSpPr>
          <p:cNvPr id="7" name="Rounded Rectangle 6"/>
          <p:cNvSpPr/>
          <p:nvPr/>
        </p:nvSpPr>
        <p:spPr>
          <a:xfrm>
            <a:off x="6766560" y="1508760"/>
            <a:ext cx="4709160" cy="329184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949440" y="1691640"/>
            <a:ext cx="4343400" cy="365760"/>
          </a:xfrm>
          <a:prstGeom prst="rect">
            <a:avLst/>
          </a:prstGeom>
          <a:noFill/>
        </p:spPr>
        <p:txBody>
          <a:bodyPr wrap="square">
            <a:spAutoFit/>
          </a:bodyPr>
          <a:lstStyle/>
          <a:p>
            <a:r>
              <a:rPr sz="1600" b="1">
                <a:solidFill>
                  <a:srgbClr val="C4A574"/>
                </a:solidFill>
                <a:latin typeface="Calibri"/>
              </a:rPr>
              <a:t>Visual Bible</a:t>
            </a:r>
          </a:p>
        </p:txBody>
      </p:sp>
      <p:sp>
        <p:nvSpPr>
          <p:cNvPr id="9" name="TextBox 8"/>
          <p:cNvSpPr txBox="1"/>
          <p:nvPr/>
        </p:nvSpPr>
        <p:spPr>
          <a:xfrm>
            <a:off x="6949440" y="2103120"/>
            <a:ext cx="4343400" cy="1280160"/>
          </a:xfrm>
          <a:prstGeom prst="rect">
            <a:avLst/>
          </a:prstGeom>
          <a:noFill/>
        </p:spPr>
        <p:txBody>
          <a:bodyPr wrap="square">
            <a:spAutoFit/>
          </a:bodyPr>
          <a:lstStyle/>
          <a:p>
            <a:r>
              <a:rPr sz="1600" b="0">
                <a:solidFill>
                  <a:srgbClr val="F0E6DC"/>
                </a:solidFill>
                <a:latin typeface="Calibri"/>
              </a:rPr>
              <a:t>Cana is over. Passover, then the temple. Queued to 16:07.</a:t>
            </a:r>
          </a:p>
        </p:txBody>
      </p:sp>
      <p:sp>
        <p:nvSpPr>
          <p:cNvPr id="10" name="TextBox 9">
            <a:hlinkClick r:id="rId2"/>
          </p:cNvPr>
          <p:cNvSpPr txBox="1"/>
          <p:nvPr/>
        </p:nvSpPr>
        <p:spPr>
          <a:xfrm>
            <a:off x="6949440" y="3600000"/>
            <a:ext cx="4343400" cy="900000"/>
          </a:xfrm>
          <a:prstGeom prst="rect">
            <a:avLst/>
          </a:prstGeom>
          <a:noFill/>
        </p:spPr>
        <p:txBody>
          <a:bodyPr wrap="square">
            <a:spAutoFit/>
          </a:bodyPr>
          <a:lstStyle/>
          <a:p>
            <a:r>
              <a:rPr sz="1300">
                <a:solidFill>
                  <a:srgbClr val="C4A574"/>
                </a:solidFill>
                <a:latin typeface="Calibri"/>
                <a:hlinkClick r:id="rId2"/>
              </a:rPr>
              <a:t>youtu.be/-k0D_qFPb4o?t=967</a:t>
            </a:r>
          </a:p>
          <a:p>
            <a:r>
              <a:rPr sz="1400" b="1">
                <a:solidFill>
                  <a:srgbClr val="C4A574"/>
                </a:solidFill>
                <a:latin typeface="Calibri"/>
                <a:hlinkClick r:id="rId2"/>
              </a:rPr>
              <a:t>Play on YouTube</a:t>
            </a:r>
          </a:p>
        </p:txBody>
      </p:sp>
      <p:sp>
        <p:nvSpPr>
          <p:cNvPr id="11" name="TextBox 10"/>
          <p:cNvSpPr txBox="1"/>
          <p:nvPr/>
        </p:nvSpPr>
        <p:spPr>
          <a:xfrm>
            <a:off x="685800" y="6464808"/>
            <a:ext cx="10820400" cy="237744"/>
          </a:xfrm>
          <a:prstGeom prst="rect">
            <a:avLst/>
          </a:prstGeom>
          <a:noFill/>
        </p:spPr>
        <p:txBody>
          <a:bodyPr wrap="square">
            <a:spAutoFit/>
          </a:bodyPr>
          <a:lstStyle/>
          <a:p>
            <a:r>
              <a:rPr sz="1200" b="0">
                <a:solidFill>
                  <a:srgbClr val="D4C4B4"/>
                </a:solidFill>
                <a:latin typeface="Calibri"/>
              </a:rPr>
              <a:t>Click the preview  ·  starts at 16:07  ·  opens on YouTube</a:t>
            </a:r>
          </a:p>
        </p:txBody>
      </p:sp>
      <p:pic>
        <p:nvPicPr>
          <p:cNvPr id="12" name="Picture 11" descr="vb-play.jpg">
            <a:hlinkClick r:id="rId2"/>
          </p:cNvPr>
          <p:cNvPicPr>
            <a:picLocks noChangeAspect="1"/>
          </p:cNvPicPr>
          <p:nvPr/>
        </p:nvPicPr>
        <p:blipFill>
          <a:blip r:embed="rId3"/>
          <a:stretch>
            <a:fillRect/>
          </a:stretch>
        </p:blipFill>
        <p:spPr>
          <a:xfrm>
            <a:off x="685800" y="1508760"/>
            <a:ext cx="5852160" cy="329184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r>
              <a:rPr sz="1300" b="1">
                <a:solidFill>
                  <a:srgbClr val="C4A574"/>
                </a:solidFill>
                <a:latin typeface="Calibri"/>
              </a:rPr>
              <a:t>VIDEO</a:t>
            </a:r>
          </a:p>
        </p:txBody>
      </p:sp>
      <p:sp>
        <p:nvSpPr>
          <p:cNvPr id="5" name="TextBox 4"/>
          <p:cNvSpPr txBox="1"/>
          <p:nvPr/>
        </p:nvSpPr>
        <p:spPr>
          <a:xfrm>
            <a:off x="685800" y="804672"/>
            <a:ext cx="10789920" cy="457200"/>
          </a:xfrm>
          <a:prstGeom prst="rect">
            <a:avLst/>
          </a:prstGeom>
          <a:noFill/>
        </p:spPr>
        <p:txBody>
          <a:bodyPr wrap="square">
            <a:spAutoFit/>
          </a:bodyPr>
          <a:lstStyle/>
          <a:p>
            <a:r>
              <a:rPr sz="2800" b="1">
                <a:solidFill>
                  <a:srgbClr val="F7F5F0"/>
                </a:solidFill>
                <a:latin typeface="Calibri"/>
              </a:rPr>
              <a:t>The Temple — Bible Project</a:t>
            </a:r>
          </a:p>
        </p:txBody>
      </p:sp>
      <p:pic>
        <p:nvPicPr>
          <p:cNvPr id="6" name="Online Video" descr="cover-wTnq6I3vUbU.jpg">
            <a:hlinkClick r:id="" action="ppaction://media"/>
          </p:cNvPr>
          <p:cNvPicPr>
            <a:picLocks noChangeAspect="1"/>
          </p:cNvPicPr>
          <p:nvPr>
            <a:videoFile r:link="rId1"/>
          </p:nvPr>
        </p:nvPicPr>
        <p:blipFill>
          <a:blip r:embed="rId3"/>
          <a:stretch>
            <a:fillRect/>
          </a:stretch>
        </p:blipFill>
        <p:spPr>
          <a:xfrm>
            <a:off x="685800" y="1508760"/>
            <a:ext cx="5852160" cy="3291840"/>
          </a:xfrm>
          <a:prstGeom prst="rect">
            <a:avLst/>
          </a:prstGeom>
        </p:spPr>
      </p:pic>
      <p:sp>
        <p:nvSpPr>
          <p:cNvPr id="7" name="Rounded Rectangle 6"/>
          <p:cNvSpPr/>
          <p:nvPr/>
        </p:nvSpPr>
        <p:spPr>
          <a:xfrm>
            <a:off x="6766560" y="1508760"/>
            <a:ext cx="4709160" cy="329184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949440" y="1691640"/>
            <a:ext cx="4343400" cy="365760"/>
          </a:xfrm>
          <a:prstGeom prst="rect">
            <a:avLst/>
          </a:prstGeom>
          <a:noFill/>
        </p:spPr>
        <p:txBody>
          <a:bodyPr wrap="square">
            <a:spAutoFit/>
          </a:bodyPr>
          <a:lstStyle/>
          <a:p>
            <a:r>
              <a:rPr sz="1600" b="1">
                <a:solidFill>
                  <a:srgbClr val="C4A574"/>
                </a:solidFill>
                <a:latin typeface="Calibri"/>
              </a:rPr>
              <a:t>Bible Project</a:t>
            </a:r>
          </a:p>
        </p:txBody>
      </p:sp>
      <p:sp>
        <p:nvSpPr>
          <p:cNvPr id="9" name="TextBox 8"/>
          <p:cNvSpPr txBox="1"/>
          <p:nvPr/>
        </p:nvSpPr>
        <p:spPr>
          <a:xfrm>
            <a:off x="6949440" y="2103120"/>
            <a:ext cx="4343400" cy="1280160"/>
          </a:xfrm>
          <a:prstGeom prst="rect">
            <a:avLst/>
          </a:prstGeom>
          <a:noFill/>
        </p:spPr>
        <p:txBody>
          <a:bodyPr wrap="square">
            <a:spAutoFit/>
          </a:bodyPr>
          <a:lstStyle/>
          <a:p>
            <a:r>
              <a:rPr sz="1600" b="0">
                <a:solidFill>
                  <a:srgbClr val="F0E6DC"/>
                </a:solidFill>
                <a:latin typeface="Calibri"/>
              </a:rPr>
              <a:t>God’s space and humanity’s space made one. Jesus is the dwelling.</a:t>
            </a:r>
          </a:p>
        </p:txBody>
      </p:sp>
      <p:sp>
        <p:nvSpPr>
          <p:cNvPr id="10" name="TextBox 9"/>
          <p:cNvSpPr txBox="1"/>
          <p:nvPr/>
        </p:nvSpPr>
        <p:spPr>
          <a:xfrm>
            <a:off x="6949440" y="3600000"/>
            <a:ext cx="4343400" cy="900000"/>
          </a:xfrm>
          <a:prstGeom prst="rect">
            <a:avLst/>
          </a:prstGeom>
          <a:noFill/>
        </p:spPr>
        <p:txBody>
          <a:bodyPr wrap="square">
            <a:spAutoFit/>
          </a:bodyPr>
          <a:lstStyle/>
          <a:p>
            <a:r>
              <a:rPr sz="1400" b="1">
                <a:solidFill>
                  <a:srgbClr val="C4A574"/>
                </a:solidFill>
                <a:latin typeface="Calibri"/>
              </a:rPr>
              <a:t>Embedded player
Plays in Slide Show</a:t>
            </a:r>
          </a:p>
        </p:txBody>
      </p:sp>
      <p:sp>
        <p:nvSpPr>
          <p:cNvPr id="11" name="TextBox 10"/>
          <p:cNvSpPr txBox="1"/>
          <p:nvPr/>
        </p:nvSpPr>
        <p:spPr>
          <a:xfrm>
            <a:off x="685800" y="6464808"/>
            <a:ext cx="10820400" cy="237744"/>
          </a:xfrm>
          <a:prstGeom prst="rect">
            <a:avLst/>
          </a:prstGeom>
          <a:noFill/>
        </p:spPr>
        <p:txBody>
          <a:bodyPr wrap="square">
            <a:spAutoFit/>
          </a:bodyPr>
          <a:lstStyle/>
          <a:p>
            <a:r>
              <a:rPr sz="1200" b="0">
                <a:solidFill>
                  <a:srgbClr val="D4C4B4"/>
                </a:solidFill>
                <a:latin typeface="Calibri"/>
              </a:rPr>
              <a:t>Click the player in the slide show. Internet required.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TotalTime>
  <Words>1357</Words>
  <Application>Microsoft Office PowerPoint</Application>
  <PresentationFormat>Widescreen</PresentationFormat>
  <Paragraphs>145</Paragraphs>
  <Slides>16</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Stan Jack</cp:lastModifiedBy>
  <cp:revision>4</cp:revision>
  <dcterms:created xsi:type="dcterms:W3CDTF">2013-01-27T09:14:16Z</dcterms:created>
  <dcterms:modified xsi:type="dcterms:W3CDTF">2026-10-02T19:03:21Z</dcterms:modified>
  <cp:category/>
</cp:coreProperties>
</file>