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013"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5yZLFmVHfaw" TargetMode="Externa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Isaiah+44%3A3&amp;version=ESV" TargetMode="External"/><Relationship Id="rId3" Type="http://schemas.openxmlformats.org/officeDocument/2006/relationships/hyperlink" Target="https://www.biblegateway.com/passage/?search=Ezekiel+36%3A25-27&amp;version=ESV" TargetMode="External"/><Relationship Id="rId4" Type="http://schemas.openxmlformats.org/officeDocument/2006/relationships/hyperlink" Target="https://www.biblegateway.com/passage/?search=Ezekiel+37%3A9-10&amp;version=ESV"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k0D_qFPb4o?t=1200" TargetMode="Externa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GOSPEL OF JOHN</a:t>
            </a:r>
          </a:p>
        </p:txBody>
      </p:sp>
      <p:sp>
        <p:nvSpPr>
          <p:cNvPr id="5" name="TextBox 4"/>
          <p:cNvSpPr txBox="1"/>
          <p:nvPr/>
        </p:nvSpPr>
        <p:spPr>
          <a:xfrm>
            <a:off x="685800" y="2011680"/>
            <a:ext cx="10789920" cy="365760"/>
          </a:xfrm>
          <a:prstGeom prst="rect">
            <a:avLst/>
          </a:prstGeom>
          <a:noFill/>
        </p:spPr>
        <p:txBody>
          <a:bodyPr wrap="square">
            <a:spAutoFit/>
          </a:bodyPr>
          <a:lstStyle/>
          <a:p>
            <a:pPr>
              <a:spcAft>
                <a:spcPts val="600"/>
              </a:spcAft>
            </a:pPr>
            <a:r>
              <a:rPr sz="3200" b="1" u="none">
                <a:solidFill>
                  <a:srgbClr val="F4F1E8"/>
                </a:solidFill>
                <a:latin typeface="Calibri"/>
              </a:rPr>
              <a:t>John 3:1–10</a:t>
            </a:r>
          </a:p>
        </p:txBody>
      </p:sp>
      <p:sp>
        <p:nvSpPr>
          <p:cNvPr id="6" name="TextBox 5"/>
          <p:cNvSpPr txBox="1"/>
          <p:nvPr/>
        </p:nvSpPr>
        <p:spPr>
          <a:xfrm>
            <a:off x="685800" y="2423160"/>
            <a:ext cx="10789920" cy="560000"/>
          </a:xfrm>
          <a:prstGeom prst="rect">
            <a:avLst/>
          </a:prstGeom>
          <a:noFill/>
        </p:spPr>
        <p:txBody>
          <a:bodyPr wrap="square">
            <a:spAutoFit/>
          </a:bodyPr>
          <a:lstStyle/>
          <a:p>
            <a:pPr>
              <a:spcAft>
                <a:spcPts val="600"/>
              </a:spcAft>
            </a:pPr>
            <a:r>
              <a:rPr sz="2800" b="1" u="none">
                <a:solidFill>
                  <a:srgbClr val="F4F1E8"/>
                </a:solidFill>
                <a:latin typeface="Calibri"/>
              </a:rPr>
              <a:t>Jesus Teaches the Teacher</a:t>
            </a:r>
          </a:p>
        </p:txBody>
      </p:sp>
      <p:sp>
        <p:nvSpPr>
          <p:cNvPr id="7" name="TextBox 6"/>
          <p:cNvSpPr txBox="1"/>
          <p:nvPr/>
        </p:nvSpPr>
        <p:spPr>
          <a:xfrm>
            <a:off x="685800" y="3108960"/>
            <a:ext cx="10789920" cy="365760"/>
          </a:xfrm>
          <a:prstGeom prst="rect">
            <a:avLst/>
          </a:prstGeom>
          <a:noFill/>
        </p:spPr>
        <p:txBody>
          <a:bodyPr wrap="square">
            <a:spAutoFit/>
          </a:bodyPr>
          <a:lstStyle/>
          <a:p>
            <a:pPr>
              <a:spcAft>
                <a:spcPts val="600"/>
              </a:spcAft>
            </a:pPr>
            <a:r>
              <a:rPr sz="1800" b="0" u="none">
                <a:solidFill>
                  <a:srgbClr val="E7E2D4"/>
                </a:solidFill>
                <a:latin typeface="Calibri"/>
              </a:rPr>
              <a:t>The night  ·  The new birth  ·  The wind</a:t>
            </a:r>
          </a:p>
        </p:txBody>
      </p:sp>
      <p:sp>
        <p:nvSpPr>
          <p:cNvPr id="8" name="TextBox 7"/>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Core content based on John MacArthur’s Exposition of John  ·  GTY 43-11 through 43-14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VIDEO</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The City — Bible Project</a:t>
            </a:r>
          </a:p>
        </p:txBody>
      </p:sp>
      <p:pic>
        <p:nvPicPr>
          <p:cNvPr id="6" name="Picture 5" descr="city-play.jpg">
            <a:hlinkClick r:id="rId2"/>
          </p:cNvPr>
          <p:cNvPicPr>
            <a:picLocks noChangeAspect="1"/>
          </p:cNvPicPr>
          <p:nvPr/>
        </p:nvPicPr>
        <p:blipFill>
          <a:blip r:embed="rId3"/>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49440" y="1691640"/>
            <a:ext cx="4343400" cy="365760"/>
          </a:xfrm>
          <a:prstGeom prst="rect">
            <a:avLst/>
          </a:prstGeom>
          <a:noFill/>
        </p:spPr>
        <p:txBody>
          <a:bodyPr wrap="square">
            <a:spAutoFit/>
          </a:bodyPr>
          <a:lstStyle/>
          <a:p>
            <a:pPr>
              <a:spcAft>
                <a:spcPts val="600"/>
              </a:spcAft>
            </a:pPr>
            <a:r>
              <a:rPr sz="1600" b="1" u="none">
                <a:solidFill>
                  <a:srgbClr val="C4B48A"/>
                </a:solidFill>
                <a:latin typeface="Calibri"/>
              </a:rPr>
              <a:t>Bible Project</a:t>
            </a:r>
          </a:p>
        </p:txBody>
      </p:sp>
      <p:sp>
        <p:nvSpPr>
          <p:cNvPr id="9" name="TextBox 8"/>
          <p:cNvSpPr txBox="1"/>
          <p:nvPr/>
        </p:nvSpPr>
        <p:spPr>
          <a:xfrm>
            <a:off x="6949440" y="2103120"/>
            <a:ext cx="4343400" cy="1200000"/>
          </a:xfrm>
          <a:prstGeom prst="rect">
            <a:avLst/>
          </a:prstGeom>
          <a:noFill/>
        </p:spPr>
        <p:txBody>
          <a:bodyPr wrap="square">
            <a:spAutoFit/>
          </a:bodyPr>
          <a:lstStyle/>
          <a:p>
            <a:pPr>
              <a:spcAft>
                <a:spcPts val="600"/>
              </a:spcAft>
            </a:pPr>
            <a:r>
              <a:rPr sz="1600" b="0" u="none">
                <a:solidFill>
                  <a:srgbClr val="E7E2D4"/>
                </a:solidFill>
                <a:latin typeface="Calibri"/>
              </a:rPr>
              <a:t>The city that frames this night. Jerusalem, the temple, and the one who comes to it.</a:t>
            </a:r>
          </a:p>
        </p:txBody>
      </p:sp>
      <p:sp>
        <p:nvSpPr>
          <p:cNvPr id="10" name="TextBox 9"/>
          <p:cNvSpPr txBox="1"/>
          <p:nvPr/>
        </p:nvSpPr>
        <p:spPr>
          <a:xfrm>
            <a:off x="6949440" y="3600000"/>
            <a:ext cx="4343400" cy="700000"/>
          </a:xfrm>
          <a:prstGeom prst="rect">
            <a:avLst/>
          </a:prstGeom>
          <a:noFill/>
        </p:spPr>
        <p:txBody>
          <a:bodyPr wrap="square">
            <a:spAutoFit/>
          </a:bodyPr>
          <a:lstStyle/>
          <a:p>
            <a:pPr>
              <a:spcAft>
                <a:spcPts val="600"/>
              </a:spcAft>
            </a:pPr>
            <a:r>
              <a:rPr sz="1400" b="0" u="none">
                <a:solidFill>
                  <a:srgbClr val="C4B48A"/>
                </a:solidFill>
                <a:latin typeface="Calibri"/>
              </a:rPr>
              <a:t>Play on YouTube</a:t>
            </a:r>
          </a:p>
          <a:p>
            <a:pPr>
              <a:spcAft>
                <a:spcPts val="600"/>
              </a:spcAft>
            </a:pPr>
            <a:r>
              <a:rPr sz="1400" b="0" u="none">
                <a:solidFill>
                  <a:srgbClr val="C4B48A"/>
                </a:solidFill>
                <a:latin typeface="Calibri"/>
              </a:rPr>
              <a:t>youtu.be/5yZLFmVHfaw</a:t>
            </a:r>
          </a:p>
        </p:txBody>
      </p:sp>
      <p:sp>
        <p:nvSpPr>
          <p:cNvPr id="11" name="TextBox 10"/>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Click the preview  ·  opens on YouTube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WHERE WE ARE</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The night conversation</a:t>
            </a:r>
          </a:p>
        </p:txBody>
      </p:sp>
      <p:sp>
        <p:nvSpPr>
          <p:cNvPr id="6" name="Rounded Rectangle 5"/>
          <p:cNvSpPr/>
          <p:nvPr/>
        </p:nvSpPr>
        <p:spPr>
          <a:xfrm>
            <a:off x="685800" y="1600000"/>
            <a:ext cx="2500000" cy="34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780000"/>
            <a:ext cx="2200000" cy="350000"/>
          </a:xfrm>
          <a:prstGeom prst="rect">
            <a:avLst/>
          </a:prstGeom>
          <a:noFill/>
        </p:spPr>
        <p:txBody>
          <a:bodyPr wrap="square">
            <a:spAutoFit/>
          </a:bodyPr>
          <a:lstStyle/>
          <a:p>
            <a:pPr>
              <a:spcAft>
                <a:spcPts val="600"/>
              </a:spcAft>
            </a:pPr>
            <a:r>
              <a:rPr sz="1400" b="1" u="none">
                <a:solidFill>
                  <a:srgbClr val="C4B48A"/>
                </a:solidFill>
                <a:latin typeface="Calibri"/>
              </a:rPr>
              <a:t>Last week</a:t>
            </a:r>
          </a:p>
        </p:txBody>
      </p:sp>
      <p:sp>
        <p:nvSpPr>
          <p:cNvPr id="8" name="TextBox 7"/>
          <p:cNvSpPr txBox="1"/>
          <p:nvPr/>
        </p:nvSpPr>
        <p:spPr>
          <a:xfrm>
            <a:off x="865800" y="2200000"/>
            <a:ext cx="2200000" cy="500000"/>
          </a:xfrm>
          <a:prstGeom prst="rect">
            <a:avLst/>
          </a:prstGeom>
          <a:noFill/>
        </p:spPr>
        <p:txBody>
          <a:bodyPr wrap="square">
            <a:spAutoFit/>
          </a:bodyPr>
          <a:lstStyle/>
          <a:p>
            <a:pPr>
              <a:spcAft>
                <a:spcPts val="600"/>
              </a:spcAft>
            </a:pPr>
            <a:r>
              <a:rPr sz="1600" b="1" u="none">
                <a:solidFill>
                  <a:srgbClr val="F4F1E8"/>
                </a:solidFill>
                <a:latin typeface="Calibri"/>
              </a:rPr>
              <a:t>John 2:18–25</a:t>
            </a:r>
          </a:p>
        </p:txBody>
      </p:sp>
      <p:sp>
        <p:nvSpPr>
          <p:cNvPr id="9" name="TextBox 8"/>
          <p:cNvSpPr txBox="1"/>
          <p:nvPr/>
        </p:nvSpPr>
        <p:spPr>
          <a:xfrm>
            <a:off x="865800" y="2800000"/>
            <a:ext cx="2200000" cy="1800000"/>
          </a:xfrm>
          <a:prstGeom prst="rect">
            <a:avLst/>
          </a:prstGeom>
          <a:noFill/>
        </p:spPr>
        <p:txBody>
          <a:bodyPr wrap="square">
            <a:spAutoFit/>
          </a:bodyPr>
          <a:lstStyle/>
          <a:p>
            <a:pPr>
              <a:spcAft>
                <a:spcPts val="600"/>
              </a:spcAft>
            </a:pPr>
            <a:r>
              <a:rPr sz="1500" b="0" u="none">
                <a:solidFill>
                  <a:srgbClr val="E7E2D4"/>
                </a:solidFill>
                <a:latin typeface="Calibri"/>
              </a:rPr>
              <a:t>The sign of the body.</a:t>
            </a:r>
          </a:p>
          <a:p>
            <a:pPr>
              <a:spcAft>
                <a:spcPts val="600"/>
              </a:spcAft>
            </a:pPr>
            <a:r>
              <a:rPr sz="1500" b="0" u="none">
                <a:solidFill>
                  <a:srgbClr val="E7E2D4"/>
                </a:solidFill>
                <a:latin typeface="Calibri"/>
              </a:rPr>
              <a:t>He knows what is in man.</a:t>
            </a:r>
          </a:p>
        </p:txBody>
      </p:sp>
      <p:sp>
        <p:nvSpPr>
          <p:cNvPr id="10" name="Rounded Rectangle 9"/>
          <p:cNvSpPr/>
          <p:nvPr/>
        </p:nvSpPr>
        <p:spPr>
          <a:xfrm>
            <a:off x="3500000" y="1600000"/>
            <a:ext cx="2500000" cy="34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80000" y="1780000"/>
            <a:ext cx="2200000" cy="350000"/>
          </a:xfrm>
          <a:prstGeom prst="rect">
            <a:avLst/>
          </a:prstGeom>
          <a:noFill/>
        </p:spPr>
        <p:txBody>
          <a:bodyPr wrap="square">
            <a:spAutoFit/>
          </a:bodyPr>
          <a:lstStyle/>
          <a:p>
            <a:pPr>
              <a:spcAft>
                <a:spcPts val="600"/>
              </a:spcAft>
            </a:pPr>
            <a:r>
              <a:rPr sz="1400" b="1" u="none">
                <a:solidFill>
                  <a:srgbClr val="C4B48A"/>
                </a:solidFill>
                <a:latin typeface="Calibri"/>
              </a:rPr>
              <a:t>This week</a:t>
            </a:r>
          </a:p>
        </p:txBody>
      </p:sp>
      <p:sp>
        <p:nvSpPr>
          <p:cNvPr id="12" name="TextBox 11"/>
          <p:cNvSpPr txBox="1"/>
          <p:nvPr/>
        </p:nvSpPr>
        <p:spPr>
          <a:xfrm>
            <a:off x="3680000" y="2200000"/>
            <a:ext cx="2200000" cy="500000"/>
          </a:xfrm>
          <a:prstGeom prst="rect">
            <a:avLst/>
          </a:prstGeom>
          <a:noFill/>
        </p:spPr>
        <p:txBody>
          <a:bodyPr wrap="square">
            <a:spAutoFit/>
          </a:bodyPr>
          <a:lstStyle/>
          <a:p>
            <a:pPr>
              <a:spcAft>
                <a:spcPts val="600"/>
              </a:spcAft>
            </a:pPr>
            <a:r>
              <a:rPr sz="1600" b="1" u="none">
                <a:solidFill>
                  <a:srgbClr val="F4F1E8"/>
                </a:solidFill>
                <a:latin typeface="Calibri"/>
              </a:rPr>
              <a:t>John 3:1–10</a:t>
            </a:r>
          </a:p>
        </p:txBody>
      </p:sp>
      <p:sp>
        <p:nvSpPr>
          <p:cNvPr id="13" name="TextBox 12"/>
          <p:cNvSpPr txBox="1"/>
          <p:nvPr/>
        </p:nvSpPr>
        <p:spPr>
          <a:xfrm>
            <a:off x="3680000" y="2800000"/>
            <a:ext cx="2200000" cy="1800000"/>
          </a:xfrm>
          <a:prstGeom prst="rect">
            <a:avLst/>
          </a:prstGeom>
          <a:noFill/>
        </p:spPr>
        <p:txBody>
          <a:bodyPr wrap="square">
            <a:spAutoFit/>
          </a:bodyPr>
          <a:lstStyle/>
          <a:p>
            <a:pPr>
              <a:spcAft>
                <a:spcPts val="600"/>
              </a:spcAft>
            </a:pPr>
            <a:r>
              <a:rPr sz="1500" b="0" u="none">
                <a:solidFill>
                  <a:srgbClr val="E7E2D4"/>
                </a:solidFill>
                <a:latin typeface="Calibri"/>
              </a:rPr>
              <a:t>Born from above.</a:t>
            </a:r>
          </a:p>
          <a:p>
            <a:pPr>
              <a:spcAft>
                <a:spcPts val="600"/>
              </a:spcAft>
            </a:pPr>
            <a:r>
              <a:rPr sz="1500" b="0" u="none">
                <a:solidFill>
                  <a:srgbClr val="E7E2D4"/>
                </a:solidFill>
                <a:latin typeface="Calibri"/>
              </a:rPr>
              <a:t>Water, Spirit, and wind.</a:t>
            </a:r>
          </a:p>
        </p:txBody>
      </p:sp>
      <p:sp>
        <p:nvSpPr>
          <p:cNvPr id="14" name="Rounded Rectangle 13"/>
          <p:cNvSpPr/>
          <p:nvPr/>
        </p:nvSpPr>
        <p:spPr>
          <a:xfrm>
            <a:off x="6314200" y="1600000"/>
            <a:ext cx="2500000" cy="34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94200" y="1780000"/>
            <a:ext cx="2200000" cy="350000"/>
          </a:xfrm>
          <a:prstGeom prst="rect">
            <a:avLst/>
          </a:prstGeom>
          <a:noFill/>
        </p:spPr>
        <p:txBody>
          <a:bodyPr wrap="square">
            <a:spAutoFit/>
          </a:bodyPr>
          <a:lstStyle/>
          <a:p>
            <a:pPr>
              <a:spcAft>
                <a:spcPts val="600"/>
              </a:spcAft>
            </a:pPr>
            <a:r>
              <a:rPr sz="1400" b="1" u="none">
                <a:solidFill>
                  <a:srgbClr val="C4B48A"/>
                </a:solidFill>
                <a:latin typeface="Calibri"/>
              </a:rPr>
              <a:t>Next</a:t>
            </a:r>
          </a:p>
        </p:txBody>
      </p:sp>
      <p:sp>
        <p:nvSpPr>
          <p:cNvPr id="16" name="TextBox 15"/>
          <p:cNvSpPr txBox="1"/>
          <p:nvPr/>
        </p:nvSpPr>
        <p:spPr>
          <a:xfrm>
            <a:off x="6494200" y="2200000"/>
            <a:ext cx="2200000" cy="500000"/>
          </a:xfrm>
          <a:prstGeom prst="rect">
            <a:avLst/>
          </a:prstGeom>
          <a:noFill/>
        </p:spPr>
        <p:txBody>
          <a:bodyPr wrap="square">
            <a:spAutoFit/>
          </a:bodyPr>
          <a:lstStyle/>
          <a:p>
            <a:pPr>
              <a:spcAft>
                <a:spcPts val="600"/>
              </a:spcAft>
            </a:pPr>
            <a:r>
              <a:rPr sz="1600" b="1" u="none">
                <a:solidFill>
                  <a:srgbClr val="F4F1E8"/>
                </a:solidFill>
                <a:latin typeface="Calibri"/>
              </a:rPr>
              <a:t>John 3:11–21</a:t>
            </a:r>
          </a:p>
        </p:txBody>
      </p:sp>
      <p:sp>
        <p:nvSpPr>
          <p:cNvPr id="17" name="TextBox 16"/>
          <p:cNvSpPr txBox="1"/>
          <p:nvPr/>
        </p:nvSpPr>
        <p:spPr>
          <a:xfrm>
            <a:off x="6494200" y="2800000"/>
            <a:ext cx="2200000" cy="1092607"/>
          </a:xfrm>
          <a:prstGeom prst="rect">
            <a:avLst/>
          </a:prstGeom>
          <a:noFill/>
        </p:spPr>
        <p:txBody>
          <a:bodyPr wrap="square">
            <a:spAutoFit/>
          </a:bodyPr>
          <a:lstStyle/>
          <a:p>
            <a:pPr>
              <a:spcAft>
                <a:spcPts val="600"/>
              </a:spcAft>
            </a:pPr>
            <a:r>
              <a:rPr sz="1500" b="0" u="none" dirty="0">
                <a:solidFill>
                  <a:srgbClr val="E7E2D4"/>
                </a:solidFill>
                <a:latin typeface="Calibri"/>
              </a:rPr>
              <a:t>Son of Man lifted up. Believe and live.</a:t>
            </a:r>
          </a:p>
          <a:p>
            <a:pPr>
              <a:spcAft>
                <a:spcPts val="600"/>
              </a:spcAft>
            </a:pPr>
            <a:r>
              <a:rPr sz="1500" b="0" i="1" u="none" dirty="0">
                <a:solidFill>
                  <a:srgbClr val="E7E2D4"/>
                </a:solidFill>
                <a:latin typeface="Calibri"/>
              </a:rPr>
              <a:t>“For God so loved the world…”</a:t>
            </a:r>
          </a:p>
        </p:txBody>
      </p:sp>
      <p:sp>
        <p:nvSpPr>
          <p:cNvPr id="18" name="TextBox 17"/>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This week: 43-11, 43-12, 43-13, and 43-14.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FROM LAST WEEK</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He already knows the man</a:t>
            </a:r>
          </a:p>
        </p:txBody>
      </p:sp>
      <p:sp>
        <p:nvSpPr>
          <p:cNvPr id="6" name="Rounded Rectangle 5"/>
          <p:cNvSpPr/>
          <p:nvPr/>
        </p:nvSpPr>
        <p:spPr>
          <a:xfrm>
            <a:off x="68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400000"/>
          </a:xfrm>
          <a:prstGeom prst="rect">
            <a:avLst/>
          </a:prstGeom>
          <a:noFill/>
        </p:spPr>
        <p:txBody>
          <a:bodyPr wrap="square">
            <a:spAutoFit/>
          </a:bodyPr>
          <a:lstStyle/>
          <a:p>
            <a:pPr>
              <a:spcAft>
                <a:spcPts val="600"/>
              </a:spcAft>
            </a:pPr>
            <a:r>
              <a:rPr sz="1600" b="1" u="none">
                <a:solidFill>
                  <a:srgbClr val="C4B48A"/>
                </a:solidFill>
                <a:latin typeface="Calibri"/>
              </a:rPr>
              <a:t>John 2:23–25</a:t>
            </a:r>
          </a:p>
        </p:txBody>
      </p:sp>
      <p:sp>
        <p:nvSpPr>
          <p:cNvPr id="8" name="TextBox 7"/>
          <p:cNvSpPr txBox="1"/>
          <p:nvPr/>
        </p:nvSpPr>
        <p:spPr>
          <a:xfrm>
            <a:off x="865800" y="2200000"/>
            <a:ext cx="4840000" cy="3000000"/>
          </a:xfrm>
          <a:prstGeom prst="rect">
            <a:avLst/>
          </a:prstGeom>
          <a:noFill/>
        </p:spPr>
        <p:txBody>
          <a:bodyPr wrap="square">
            <a:spAutoFit/>
          </a:bodyPr>
          <a:lstStyle/>
          <a:p>
            <a:pPr>
              <a:spcAft>
                <a:spcPts val="600"/>
              </a:spcAft>
            </a:pPr>
            <a:r>
              <a:rPr sz="1800" b="0" u="none">
                <a:solidFill>
                  <a:srgbClr val="E7E2D4"/>
                </a:solidFill>
                <a:latin typeface="Calibri"/>
              </a:rPr>
              <a:t>Many believed when they saw the signs.</a:t>
            </a:r>
          </a:p>
          <a:p>
            <a:pPr>
              <a:spcAft>
                <a:spcPts val="600"/>
              </a:spcAft>
            </a:pPr>
            <a:r>
              <a:rPr sz="1800" b="0" u="none">
                <a:solidFill>
                  <a:srgbClr val="E7E2D4"/>
                </a:solidFill>
                <a:latin typeface="Calibri"/>
              </a:rPr>
              <a:t>He did not entrust Himself to them.</a:t>
            </a:r>
          </a:p>
          <a:p>
            <a:pPr>
              <a:spcAft>
                <a:spcPts val="600"/>
              </a:spcAft>
            </a:pPr>
            <a:r>
              <a:rPr sz="1800" b="0" u="none">
                <a:solidFill>
                  <a:srgbClr val="E7E2D4"/>
                </a:solidFill>
                <a:latin typeface="Calibri"/>
              </a:rPr>
              <a:t>He knew what was in man.</a:t>
            </a:r>
          </a:p>
        </p:txBody>
      </p:sp>
      <p:sp>
        <p:nvSpPr>
          <p:cNvPr id="9" name="Rounded Rectangle 8"/>
          <p:cNvSpPr/>
          <p:nvPr/>
        </p:nvSpPr>
        <p:spPr>
          <a:xfrm>
            <a:off x="623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pPr>
              <a:spcAft>
                <a:spcPts val="600"/>
              </a:spcAft>
            </a:pPr>
            <a:r>
              <a:rPr sz="1600" b="1" u="none">
                <a:solidFill>
                  <a:srgbClr val="C4B48A"/>
                </a:solidFill>
                <a:latin typeface="Calibri"/>
              </a:rPr>
              <a:t>The next man</a:t>
            </a:r>
          </a:p>
        </p:txBody>
      </p:sp>
      <p:sp>
        <p:nvSpPr>
          <p:cNvPr id="11" name="TextBox 10"/>
          <p:cNvSpPr txBox="1"/>
          <p:nvPr/>
        </p:nvSpPr>
        <p:spPr>
          <a:xfrm>
            <a:off x="6415800" y="2200000"/>
            <a:ext cx="4840000" cy="3000000"/>
          </a:xfrm>
          <a:prstGeom prst="rect">
            <a:avLst/>
          </a:prstGeom>
          <a:noFill/>
        </p:spPr>
        <p:txBody>
          <a:bodyPr wrap="square">
            <a:spAutoFit/>
          </a:bodyPr>
          <a:lstStyle/>
          <a:p>
            <a:pPr>
              <a:spcAft>
                <a:spcPts val="600"/>
              </a:spcAft>
            </a:pPr>
            <a:r>
              <a:rPr sz="1800" b="0" u="none">
                <a:solidFill>
                  <a:srgbClr val="E7E2D4"/>
                </a:solidFill>
                <a:latin typeface="Calibri"/>
              </a:rPr>
              <a:t>A Pharisee. A ruler of the Jews.</a:t>
            </a:r>
          </a:p>
          <a:p>
            <a:pPr>
              <a:spcAft>
                <a:spcPts val="600"/>
              </a:spcAft>
            </a:pPr>
            <a:r>
              <a:rPr sz="1800" b="0" u="none">
                <a:solidFill>
                  <a:srgbClr val="E7E2D4"/>
                </a:solidFill>
                <a:latin typeface="Calibri"/>
              </a:rPr>
              <a:t>He comes by night.</a:t>
            </a:r>
          </a:p>
          <a:p>
            <a:pPr>
              <a:spcAft>
                <a:spcPts val="600"/>
              </a:spcAft>
            </a:pPr>
            <a:r>
              <a:rPr sz="1800" b="0" u="none">
                <a:solidFill>
                  <a:srgbClr val="E7E2D4"/>
                </a:solidFill>
                <a:latin typeface="Calibri"/>
              </a:rPr>
              <a:t>The signs have drawn him. They have not saved him.</a:t>
            </a:r>
          </a:p>
        </p:txBody>
      </p:sp>
      <p:sp>
        <p:nvSpPr>
          <p:cNvPr id="12" name="TextBox 11"/>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John 2:23–25 ESV  ·  biblegateway.com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THE TEXT</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John 3:1–3</a:t>
            </a:r>
          </a:p>
        </p:txBody>
      </p:sp>
      <p:sp>
        <p:nvSpPr>
          <p:cNvPr id="6" name="Rounded Rectangle 5"/>
          <p:cNvSpPr/>
          <p:nvPr/>
        </p:nvSpPr>
        <p:spPr>
          <a:xfrm>
            <a:off x="1200000" y="1550000"/>
            <a:ext cx="98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450000" y="1800000"/>
            <a:ext cx="9300000" cy="1908215"/>
          </a:xfrm>
          <a:prstGeom prst="rect">
            <a:avLst/>
          </a:prstGeom>
          <a:noFill/>
        </p:spPr>
        <p:txBody>
          <a:bodyPr wrap="square">
            <a:spAutoFit/>
          </a:bodyPr>
          <a:lstStyle/>
          <a:p>
            <a:pPr>
              <a:spcAft>
                <a:spcPts val="600"/>
              </a:spcAft>
            </a:pPr>
            <a:r>
              <a:rPr sz="1800" b="0" i="1" u="none" dirty="0">
                <a:solidFill>
                  <a:srgbClr val="F4F1E8"/>
                </a:solidFill>
                <a:latin typeface="Calibri"/>
              </a:rPr>
              <a:t>Now there was a man of the Pharisees named Nicodemus, a ruler of the Jews. This man came to Jesus by night and said to him, “Rabbi, we know that you are a teacher come from God, for no one can do these signs that you do unless God is with him.”</a:t>
            </a:r>
          </a:p>
          <a:p>
            <a:pPr>
              <a:spcAft>
                <a:spcPts val="600"/>
              </a:spcAft>
            </a:pPr>
            <a:endParaRPr sz="1800" b="0" i="1" u="none" dirty="0">
              <a:solidFill>
                <a:srgbClr val="F4F1E8"/>
              </a:solidFill>
              <a:latin typeface="Calibri"/>
            </a:endParaRPr>
          </a:p>
          <a:p>
            <a:pPr>
              <a:spcAft>
                <a:spcPts val="600"/>
              </a:spcAft>
            </a:pPr>
            <a:r>
              <a:rPr sz="1800" b="0" i="1" u="none" dirty="0">
                <a:solidFill>
                  <a:srgbClr val="F4F1E8"/>
                </a:solidFill>
                <a:latin typeface="Calibri"/>
              </a:rPr>
              <a:t>Jesus answered him, “Truly, truly, I say to you, unless one is born again he cannot see the kingdom of God.”</a:t>
            </a:r>
          </a:p>
        </p:txBody>
      </p:sp>
      <p:sp>
        <p:nvSpPr>
          <p:cNvPr id="8" name="TextBox 7"/>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John 3:1–3 ESV  ·  biblegateway.com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sp>
        <p:nvSpPr>
          <p:cNvPr id="1" name="Rectangle 0"/>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Rectangle 1"/>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41832" y="420624"/>
            <a:ext cx="10515600" cy="237744"/>
          </a:xfrm>
          <a:prstGeom prst="rect">
            <a:avLst/>
          </a:prstGeom>
          <a:noFill/>
        </p:spPr>
        <p:txBody>
          <a:bodyPr wrap="square">
            <a:spAutoFit/>
          </a:bodyPr>
          <a:lstStyle/>
          <a:p>
            <a:pPr>
              <a:spcAft>
                <a:spcPts val="500"/>
              </a:spcAft>
            </a:pPr>
            <a:r>
              <a:rPr sz="1300" b="1">
                <a:solidFill>
                  <a:srgbClr val="C4B48A"/>
                </a:solidFill>
                <a:latin typeface="Calibri"/>
              </a:rPr>
              <a:t>BACKGROUND</a:t>
            </a:r>
          </a:p>
        </p:txBody>
      </p:sp>
      <p:sp>
        <p:nvSpPr>
          <p:cNvPr id="4" name="TextBox 3"/>
          <p:cNvSpPr txBox="1"/>
          <p:nvPr/>
        </p:nvSpPr>
        <p:spPr>
          <a:xfrm>
            <a:off x="685800" y="780000"/>
            <a:ext cx="10789920" cy="380000"/>
          </a:xfrm>
          <a:prstGeom prst="rect">
            <a:avLst/>
          </a:prstGeom>
          <a:noFill/>
        </p:spPr>
        <p:txBody>
          <a:bodyPr wrap="square">
            <a:spAutoFit/>
          </a:bodyPr>
          <a:lstStyle/>
          <a:p>
            <a:pPr>
              <a:spcAft>
                <a:spcPts val="500"/>
              </a:spcAft>
            </a:pPr>
            <a:r>
              <a:rPr sz="2400" b="1">
                <a:solidFill>
                  <a:srgbClr val="F4F1E8"/>
                </a:solidFill>
                <a:latin typeface="Calibri"/>
              </a:rPr>
              <a:t>The Pharisees, the Sadducees, the Sanhedrin</a:t>
            </a:r>
          </a:p>
        </p:txBody>
      </p:sp>
      <p:sp>
        <p:nvSpPr>
          <p:cNvPr id="5" name="Rounded Rectangle 4"/>
          <p:cNvSpPr/>
          <p:nvPr/>
        </p:nvSpPr>
        <p:spPr>
          <a:xfrm>
            <a:off x="685800" y="1400000"/>
            <a:ext cx="3423920" cy="4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5800" y="1550000"/>
            <a:ext cx="3143920" cy="400000"/>
          </a:xfrm>
          <a:prstGeom prst="rect">
            <a:avLst/>
          </a:prstGeom>
          <a:noFill/>
        </p:spPr>
        <p:txBody>
          <a:bodyPr wrap="square">
            <a:spAutoFit/>
          </a:bodyPr>
          <a:lstStyle/>
          <a:p>
            <a:pPr>
              <a:spcAft>
                <a:spcPts val="500"/>
              </a:spcAft>
            </a:pPr>
            <a:r>
              <a:rPr sz="1600" b="1">
                <a:solidFill>
                  <a:srgbClr val="C4B48A"/>
                </a:solidFill>
                <a:latin typeface="Calibri"/>
              </a:rPr>
              <a:t>The Pharisees</a:t>
            </a:r>
          </a:p>
        </p:txBody>
      </p:sp>
      <p:sp>
        <p:nvSpPr>
          <p:cNvPr id="7" name="TextBox 6"/>
          <p:cNvSpPr txBox="1"/>
          <p:nvPr/>
        </p:nvSpPr>
        <p:spPr>
          <a:xfrm>
            <a:off x="825800" y="2050000"/>
            <a:ext cx="3143920" cy="3600000"/>
          </a:xfrm>
          <a:prstGeom prst="rect">
            <a:avLst/>
          </a:prstGeom>
          <a:noFill/>
        </p:spPr>
        <p:txBody>
          <a:bodyPr wrap="square">
            <a:spAutoFit/>
          </a:bodyPr>
          <a:lstStyle/>
          <a:p>
            <a:pPr>
              <a:spcAft>
                <a:spcPts val="500"/>
              </a:spcAft>
            </a:pPr>
            <a:r>
              <a:rPr sz="1500" b="0">
                <a:solidFill>
                  <a:srgbClr val="E7E2D4"/>
                </a:solidFill>
                <a:latin typeface="Calibri"/>
              </a:rPr>
              <a:t>The party of the strict. Law, purity, separation.</a:t>
            </a:r>
          </a:p>
          <a:p>
            <a:pPr>
              <a:spcAft>
                <a:spcPts val="500"/>
              </a:spcAft>
            </a:pPr>
            <a:r>
              <a:rPr sz="1500" b="0">
                <a:solidFill>
                  <a:srgbClr val="E7E2D4"/>
                </a:solidFill>
                <a:latin typeface="Calibri"/>
              </a:rPr>
              <a:t/>
            </a:r>
          </a:p>
          <a:p>
            <a:pPr>
              <a:spcAft>
                <a:spcPts val="500"/>
              </a:spcAft>
            </a:pPr>
            <a:r>
              <a:rPr sz="1500" b="0">
                <a:solidFill>
                  <a:srgbClr val="E7E2D4"/>
                </a:solidFill>
                <a:latin typeface="Calibri"/>
              </a:rPr>
              <a:t>About six thousand in the land. Respected, but not a majority.</a:t>
            </a:r>
          </a:p>
          <a:p>
            <a:pPr>
              <a:spcAft>
                <a:spcPts val="500"/>
              </a:spcAft>
            </a:pPr>
            <a:r>
              <a:rPr sz="1500" b="0">
                <a:solidFill>
                  <a:srgbClr val="E7E2D4"/>
                </a:solidFill>
                <a:latin typeface="Calibri"/>
              </a:rPr>
              <a:t/>
            </a:r>
          </a:p>
          <a:p>
            <a:pPr>
              <a:spcAft>
                <a:spcPts val="500"/>
              </a:spcAft>
            </a:pPr>
            <a:r>
              <a:rPr sz="1500" b="0">
                <a:solidFill>
                  <a:srgbClr val="E7E2D4"/>
                </a:solidFill>
                <a:latin typeface="Calibri"/>
              </a:rPr>
              <a:t>They are the ones who will oppose Jesus.</a:t>
            </a:r>
          </a:p>
        </p:txBody>
      </p:sp>
      <p:sp>
        <p:nvSpPr>
          <p:cNvPr id="8" name="Rounded Rectangle 7"/>
          <p:cNvSpPr/>
          <p:nvPr/>
        </p:nvSpPr>
        <p:spPr>
          <a:xfrm>
            <a:off x="4384040" y="1400000"/>
            <a:ext cx="3423920" cy="4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524040" y="1550000"/>
            <a:ext cx="3143920" cy="400000"/>
          </a:xfrm>
          <a:prstGeom prst="rect">
            <a:avLst/>
          </a:prstGeom>
          <a:noFill/>
        </p:spPr>
        <p:txBody>
          <a:bodyPr wrap="square">
            <a:spAutoFit/>
          </a:bodyPr>
          <a:lstStyle/>
          <a:p>
            <a:pPr>
              <a:spcAft>
                <a:spcPts val="500"/>
              </a:spcAft>
            </a:pPr>
            <a:r>
              <a:rPr sz="1600" b="1">
                <a:solidFill>
                  <a:srgbClr val="C4B48A"/>
                </a:solidFill>
                <a:latin typeface="Calibri"/>
              </a:rPr>
              <a:t>The Sadducees</a:t>
            </a:r>
          </a:p>
        </p:txBody>
      </p:sp>
      <p:sp>
        <p:nvSpPr>
          <p:cNvPr id="10" name="TextBox 9"/>
          <p:cNvSpPr txBox="1"/>
          <p:nvPr/>
        </p:nvSpPr>
        <p:spPr>
          <a:xfrm>
            <a:off x="4524040" y="2050000"/>
            <a:ext cx="3143920" cy="3600000"/>
          </a:xfrm>
          <a:prstGeom prst="rect">
            <a:avLst/>
          </a:prstGeom>
          <a:noFill/>
        </p:spPr>
        <p:txBody>
          <a:bodyPr wrap="square">
            <a:spAutoFit/>
          </a:bodyPr>
          <a:lstStyle/>
          <a:p>
            <a:pPr>
              <a:spcAft>
                <a:spcPts val="500"/>
              </a:spcAft>
            </a:pPr>
            <a:r>
              <a:rPr sz="1500" b="0">
                <a:solidFill>
                  <a:srgbClr val="E7E2D4"/>
                </a:solidFill>
                <a:latin typeface="Calibri"/>
              </a:rPr>
              <a:t>The party of the temple. Wealthy, priestly, few.</a:t>
            </a:r>
          </a:p>
          <a:p>
            <a:pPr>
              <a:spcAft>
                <a:spcPts val="500"/>
              </a:spcAft>
            </a:pPr>
            <a:r>
              <a:rPr sz="1500" b="0">
                <a:solidFill>
                  <a:srgbClr val="E7E2D4"/>
                </a:solidFill>
                <a:latin typeface="Calibri"/>
              </a:rPr>
              <a:t/>
            </a:r>
          </a:p>
          <a:p>
            <a:pPr>
              <a:spcAft>
                <a:spcPts val="500"/>
              </a:spcAft>
            </a:pPr>
            <a:r>
              <a:rPr sz="1500" b="0">
                <a:solidFill>
                  <a:srgbClr val="E7E2D4"/>
                </a:solidFill>
                <a:latin typeface="Calibri"/>
              </a:rPr>
              <a:t>They hold the Torah only. No resurrection, no angels.</a:t>
            </a:r>
          </a:p>
          <a:p>
            <a:pPr>
              <a:spcAft>
                <a:spcPts val="500"/>
              </a:spcAft>
            </a:pPr>
            <a:r>
              <a:rPr sz="1500" b="0">
                <a:solidFill>
                  <a:srgbClr val="E7E2D4"/>
                </a:solidFill>
                <a:latin typeface="Calibri"/>
              </a:rPr>
              <a:t/>
            </a:r>
          </a:p>
          <a:p>
            <a:pPr>
              <a:spcAft>
                <a:spcPts val="500"/>
              </a:spcAft>
            </a:pPr>
            <a:r>
              <a:rPr sz="1500" b="0">
                <a:solidFill>
                  <a:srgbClr val="E7E2D4"/>
                </a:solidFill>
                <a:latin typeface="Calibri"/>
              </a:rPr>
              <a:t>Not in this chapter. They will oppose Him too.</a:t>
            </a:r>
          </a:p>
        </p:txBody>
      </p:sp>
      <p:sp>
        <p:nvSpPr>
          <p:cNvPr id="11" name="Rounded Rectangle 10"/>
          <p:cNvSpPr/>
          <p:nvPr/>
        </p:nvSpPr>
        <p:spPr>
          <a:xfrm>
            <a:off x="8082280" y="1400000"/>
            <a:ext cx="3423920" cy="4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2280" y="1550000"/>
            <a:ext cx="3143920" cy="400000"/>
          </a:xfrm>
          <a:prstGeom prst="rect">
            <a:avLst/>
          </a:prstGeom>
          <a:noFill/>
        </p:spPr>
        <p:txBody>
          <a:bodyPr wrap="square">
            <a:spAutoFit/>
          </a:bodyPr>
          <a:lstStyle/>
          <a:p>
            <a:pPr>
              <a:spcAft>
                <a:spcPts val="500"/>
              </a:spcAft>
            </a:pPr>
            <a:r>
              <a:rPr sz="1600" b="1">
                <a:solidFill>
                  <a:srgbClr val="C4B48A"/>
                </a:solidFill>
                <a:latin typeface="Calibri"/>
              </a:rPr>
              <a:t>The Sanhedrin</a:t>
            </a:r>
          </a:p>
        </p:txBody>
      </p:sp>
      <p:sp>
        <p:nvSpPr>
          <p:cNvPr id="13" name="TextBox 12"/>
          <p:cNvSpPr txBox="1"/>
          <p:nvPr/>
        </p:nvSpPr>
        <p:spPr>
          <a:xfrm>
            <a:off x="8222280" y="2050000"/>
            <a:ext cx="3143920" cy="3600000"/>
          </a:xfrm>
          <a:prstGeom prst="rect">
            <a:avLst/>
          </a:prstGeom>
          <a:noFill/>
        </p:spPr>
        <p:txBody>
          <a:bodyPr wrap="square">
            <a:spAutoFit/>
          </a:bodyPr>
          <a:lstStyle/>
          <a:p>
            <a:pPr>
              <a:spcAft>
                <a:spcPts val="500"/>
              </a:spcAft>
            </a:pPr>
            <a:r>
              <a:rPr sz="1500" b="0">
                <a:solidFill>
                  <a:srgbClr val="E7E2D4"/>
                </a:solidFill>
                <a:latin typeface="Calibri"/>
              </a:rPr>
              <a:t>The ruling council in Jerusalem. Chief priests, elders, scribes.</a:t>
            </a:r>
          </a:p>
          <a:p>
            <a:pPr>
              <a:spcAft>
                <a:spcPts val="500"/>
              </a:spcAft>
            </a:pPr>
            <a:r>
              <a:rPr sz="1500" b="0">
                <a:solidFill>
                  <a:srgbClr val="E7E2D4"/>
                </a:solidFill>
                <a:latin typeface="Calibri"/>
              </a:rPr>
              <a:t/>
            </a:r>
          </a:p>
          <a:p>
            <a:pPr>
              <a:spcAft>
                <a:spcPts val="500"/>
              </a:spcAft>
            </a:pPr>
            <a:r>
              <a:rPr sz="1500" b="0">
                <a:solidFill>
                  <a:srgbClr val="E7E2D4"/>
                </a:solidFill>
                <a:latin typeface="Calibri"/>
              </a:rPr>
              <a:t>Nicodemus sits on it. So does Joseph of Arimathea.</a:t>
            </a:r>
          </a:p>
          <a:p>
            <a:pPr>
              <a:spcAft>
                <a:spcPts val="500"/>
              </a:spcAft>
            </a:pPr>
            <a:r>
              <a:rPr sz="1500" b="0">
                <a:solidFill>
                  <a:srgbClr val="E7E2D4"/>
                </a:solidFill>
                <a:latin typeface="Calibri"/>
              </a:rPr>
              <a:t/>
            </a:r>
          </a:p>
          <a:p>
            <a:pPr>
              <a:spcAft>
                <a:spcPts val="500"/>
              </a:spcAft>
            </a:pPr>
            <a:r>
              <a:rPr sz="1500" b="0">
                <a:solidFill>
                  <a:srgbClr val="E7E2D4"/>
                </a:solidFill>
                <a:latin typeface="Calibri"/>
              </a:rPr>
              <a:t>The body that will later try Jesus.</a:t>
            </a:r>
          </a:p>
        </p:txBody>
      </p:sp>
      <p:sp>
        <p:nvSpPr>
          <p:cNvPr id="14" name="TextBox 13"/>
          <p:cNvSpPr txBox="1"/>
          <p:nvPr/>
        </p:nvSpPr>
        <p:spPr>
          <a:xfrm>
            <a:off x="685800" y="6464808"/>
            <a:ext cx="10820400" cy="237744"/>
          </a:xfrm>
          <a:prstGeom prst="rect">
            <a:avLst/>
          </a:prstGeom>
          <a:noFill/>
        </p:spPr>
        <p:txBody>
          <a:bodyPr wrap="square">
            <a:spAutoFit/>
          </a:bodyPr>
          <a:lstStyle/>
          <a:p>
            <a:pPr>
              <a:spcAft>
                <a:spcPts val="500"/>
              </a:spcAft>
            </a:pPr>
            <a:r>
              <a:rPr sz="1200" b="0">
                <a:solidFill>
                  <a:srgbClr val="D5D0C2"/>
                </a:solidFill>
                <a:latin typeface="Calibri"/>
              </a:rPr>
              <a:t>John 3:1 ESV  ·  biblegateway.com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sp>
        <p:nvSpPr>
          <p:cNvPr id="1" name="Rectangle 0"/>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Rectangle 1"/>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41832" y="420624"/>
            <a:ext cx="10515600" cy="237744"/>
          </a:xfrm>
          <a:prstGeom prst="rect">
            <a:avLst/>
          </a:prstGeom>
          <a:noFill/>
        </p:spPr>
        <p:txBody>
          <a:bodyPr wrap="square">
            <a:spAutoFit/>
          </a:bodyPr>
          <a:lstStyle/>
          <a:p>
            <a:pPr>
              <a:spcAft>
                <a:spcPts val="600"/>
              </a:spcAft>
            </a:pPr>
            <a:r>
              <a:rPr sz="1300" b="1">
                <a:solidFill>
                  <a:srgbClr val="C4B48A"/>
                </a:solidFill>
                <a:latin typeface="Calibri"/>
              </a:rPr>
              <a:t>THE MAN</a:t>
            </a:r>
          </a:p>
        </p:txBody>
      </p:sp>
      <p:sp>
        <p:nvSpPr>
          <p:cNvPr id="4" name="TextBox 3"/>
          <p:cNvSpPr txBox="1"/>
          <p:nvPr/>
        </p:nvSpPr>
        <p:spPr>
          <a:xfrm>
            <a:off x="685800" y="780000"/>
            <a:ext cx="10789920" cy="380000"/>
          </a:xfrm>
          <a:prstGeom prst="rect">
            <a:avLst/>
          </a:prstGeom>
          <a:noFill/>
        </p:spPr>
        <p:txBody>
          <a:bodyPr wrap="square">
            <a:spAutoFit/>
          </a:bodyPr>
          <a:lstStyle/>
          <a:p>
            <a:pPr>
              <a:spcAft>
                <a:spcPts val="600"/>
              </a:spcAft>
            </a:pPr>
            <a:r>
              <a:rPr sz="2600" b="1">
                <a:solidFill>
                  <a:srgbClr val="F4F1E8"/>
                </a:solidFill>
                <a:latin typeface="Calibri"/>
              </a:rPr>
              <a:t>Nicodemus</a:t>
            </a:r>
          </a:p>
        </p:txBody>
      </p:sp>
      <p:sp>
        <p:nvSpPr>
          <p:cNvPr id="5" name="Rounded Rectangle 4"/>
          <p:cNvSpPr/>
          <p:nvPr/>
        </p:nvSpPr>
        <p:spPr>
          <a:xfrm>
            <a:off x="685800" y="1400000"/>
            <a:ext cx="10820400" cy="2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00000" y="1550000"/>
            <a:ext cx="10400000" cy="2200000"/>
          </a:xfrm>
          <a:prstGeom prst="rect">
            <a:avLst/>
          </a:prstGeom>
          <a:noFill/>
        </p:spPr>
        <p:txBody>
          <a:bodyPr wrap="square">
            <a:spAutoFit/>
          </a:bodyPr>
          <a:lstStyle/>
          <a:p>
            <a:pPr>
              <a:spcAft>
                <a:spcPts val="600"/>
              </a:spcAft>
            </a:pPr>
            <a:r>
              <a:rPr sz="1800" b="0">
                <a:solidFill>
                  <a:srgbClr val="E7E2D4"/>
                </a:solidFill>
                <a:latin typeface="Calibri"/>
              </a:rPr>
              <a:t>A Pharisee. A ruler of the Jews. A man of the Sanhedrin.</a:t>
            </a:r>
          </a:p>
          <a:p>
            <a:pPr>
              <a:spcAft>
                <a:spcPts val="600"/>
              </a:spcAft>
            </a:pPr>
            <a:r>
              <a:rPr sz="1800" b="0">
                <a:solidFill>
                  <a:srgbClr val="E7E2D4"/>
                </a:solidFill>
                <a:latin typeface="Calibri"/>
              </a:rPr>
              <a:t>John calls him the teacher of Israel. Likely wealthy and older than Jesus.</a:t>
            </a:r>
          </a:p>
          <a:p>
            <a:pPr>
              <a:spcAft>
                <a:spcPts val="600"/>
              </a:spcAft>
            </a:pPr>
            <a:r>
              <a:rPr sz="1800" b="0">
                <a:solidFill>
                  <a:srgbClr val="E7E2D4"/>
                </a:solidFill>
                <a:latin typeface="Calibri"/>
              </a:rPr>
              <a:t>He comes by night. Fear, curiosity, politics… John does not say.</a:t>
            </a:r>
          </a:p>
          <a:p>
            <a:pPr>
              <a:spcAft>
                <a:spcPts val="600"/>
              </a:spcAft>
            </a:pPr>
            <a:r>
              <a:rPr sz="1800" b="0">
                <a:solidFill>
                  <a:srgbClr val="E7E2D4"/>
                </a:solidFill>
                <a:latin typeface="Calibri"/>
              </a:rPr>
              <a:t>He opens with a compliment. Jesus does not take it.</a:t>
            </a:r>
          </a:p>
        </p:txBody>
      </p:sp>
      <p:sp>
        <p:nvSpPr>
          <p:cNvPr id="7" name="TextBox 6"/>
          <p:cNvSpPr txBox="1"/>
          <p:nvPr/>
        </p:nvSpPr>
        <p:spPr>
          <a:xfrm>
            <a:off x="685800" y="4100000"/>
            <a:ext cx="2500000" cy="500000"/>
          </a:xfrm>
          <a:prstGeom prst="rect">
            <a:avLst/>
          </a:prstGeom>
          <a:noFill/>
        </p:spPr>
        <p:txBody>
          <a:bodyPr wrap="square">
            <a:spAutoFit/>
          </a:bodyPr>
          <a:lstStyle/>
          <a:p>
            <a:pPr>
              <a:spcAft>
                <a:spcPts val="600"/>
              </a:spcAft>
            </a:pPr>
            <a:r>
              <a:rPr sz="1500" b="1">
                <a:solidFill>
                  <a:srgbClr val="C4B48A"/>
                </a:solidFill>
                <a:latin typeface="Calibri"/>
              </a:rPr>
              <a:t>John 3:1–2</a:t>
            </a:r>
          </a:p>
        </p:txBody>
      </p:sp>
      <p:sp>
        <p:nvSpPr>
          <p:cNvPr id="8" name="TextBox 7"/>
          <p:cNvSpPr txBox="1"/>
          <p:nvPr/>
        </p:nvSpPr>
        <p:spPr>
          <a:xfrm>
            <a:off x="3200000" y="4100000"/>
            <a:ext cx="8200000" cy="500000"/>
          </a:xfrm>
          <a:prstGeom prst="rect">
            <a:avLst/>
          </a:prstGeom>
          <a:noFill/>
        </p:spPr>
        <p:txBody>
          <a:bodyPr wrap="square">
            <a:spAutoFit/>
          </a:bodyPr>
          <a:lstStyle/>
          <a:p>
            <a:pPr>
              <a:spcAft>
                <a:spcPts val="600"/>
              </a:spcAft>
            </a:pPr>
            <a:r>
              <a:rPr sz="1500" b="0">
                <a:solidFill>
                  <a:srgbClr val="E7E2D4"/>
                </a:solidFill>
                <a:latin typeface="Calibri"/>
              </a:rPr>
              <a:t>A man at the top of the religion, but still outside the kingdom.</a:t>
            </a:r>
          </a:p>
        </p:txBody>
      </p:sp>
      <p:sp>
        <p:nvSpPr>
          <p:cNvPr id="9" name="TextBox 8"/>
          <p:cNvSpPr txBox="1"/>
          <p:nvPr/>
        </p:nvSpPr>
        <p:spPr>
          <a:xfrm>
            <a:off x="685800" y="4750000"/>
            <a:ext cx="2500000" cy="500000"/>
          </a:xfrm>
          <a:prstGeom prst="rect">
            <a:avLst/>
          </a:prstGeom>
          <a:noFill/>
        </p:spPr>
        <p:txBody>
          <a:bodyPr wrap="square">
            <a:spAutoFit/>
          </a:bodyPr>
          <a:lstStyle/>
          <a:p>
            <a:pPr>
              <a:spcAft>
                <a:spcPts val="600"/>
              </a:spcAft>
            </a:pPr>
            <a:r>
              <a:rPr sz="1500" b="1">
                <a:solidFill>
                  <a:srgbClr val="C4B48A"/>
                </a:solidFill>
                <a:latin typeface="Calibri"/>
              </a:rPr>
              <a:t>John 7:50–51</a:t>
            </a:r>
          </a:p>
        </p:txBody>
      </p:sp>
      <p:sp>
        <p:nvSpPr>
          <p:cNvPr id="10" name="TextBox 9"/>
          <p:cNvSpPr txBox="1"/>
          <p:nvPr/>
        </p:nvSpPr>
        <p:spPr>
          <a:xfrm>
            <a:off x="3200000" y="4750000"/>
            <a:ext cx="8200000" cy="500000"/>
          </a:xfrm>
          <a:prstGeom prst="rect">
            <a:avLst/>
          </a:prstGeom>
          <a:noFill/>
        </p:spPr>
        <p:txBody>
          <a:bodyPr wrap="square">
            <a:spAutoFit/>
          </a:bodyPr>
          <a:lstStyle/>
          <a:p>
            <a:pPr>
              <a:spcAft>
                <a:spcPts val="600"/>
              </a:spcAft>
            </a:pPr>
            <a:r>
              <a:rPr sz="1500" b="0">
                <a:solidFill>
                  <a:srgbClr val="E7E2D4"/>
                </a:solidFill>
                <a:latin typeface="Calibri"/>
              </a:rPr>
              <a:t>He speaks once in the council, requesting Jesus be treated fairly.</a:t>
            </a:r>
          </a:p>
        </p:txBody>
      </p:sp>
      <p:sp>
        <p:nvSpPr>
          <p:cNvPr id="11" name="TextBox 10"/>
          <p:cNvSpPr txBox="1"/>
          <p:nvPr/>
        </p:nvSpPr>
        <p:spPr>
          <a:xfrm>
            <a:off x="685800" y="5400000"/>
            <a:ext cx="2500000" cy="500000"/>
          </a:xfrm>
          <a:prstGeom prst="rect">
            <a:avLst/>
          </a:prstGeom>
          <a:noFill/>
        </p:spPr>
        <p:txBody>
          <a:bodyPr wrap="square">
            <a:spAutoFit/>
          </a:bodyPr>
          <a:lstStyle/>
          <a:p>
            <a:pPr>
              <a:spcAft>
                <a:spcPts val="600"/>
              </a:spcAft>
            </a:pPr>
            <a:r>
              <a:rPr sz="1500" b="1">
                <a:solidFill>
                  <a:srgbClr val="C4B48A"/>
                </a:solidFill>
                <a:latin typeface="Calibri"/>
              </a:rPr>
              <a:t>John 19:39</a:t>
            </a:r>
          </a:p>
        </p:txBody>
      </p:sp>
      <p:sp>
        <p:nvSpPr>
          <p:cNvPr id="12" name="TextBox 11"/>
          <p:cNvSpPr txBox="1"/>
          <p:nvPr/>
        </p:nvSpPr>
        <p:spPr>
          <a:xfrm>
            <a:off x="3200000" y="5400000"/>
            <a:ext cx="8200000" cy="500000"/>
          </a:xfrm>
          <a:prstGeom prst="rect">
            <a:avLst/>
          </a:prstGeom>
          <a:noFill/>
        </p:spPr>
        <p:txBody>
          <a:bodyPr wrap="square">
            <a:spAutoFit/>
          </a:bodyPr>
          <a:lstStyle/>
          <a:p>
            <a:pPr>
              <a:spcAft>
                <a:spcPts val="600"/>
              </a:spcAft>
            </a:pPr>
            <a:r>
              <a:rPr sz="1500" b="0">
                <a:solidFill>
                  <a:srgbClr val="E7E2D4"/>
                </a:solidFill>
                <a:latin typeface="Calibri"/>
              </a:rPr>
              <a:t>He comes again, by day, with the spices for Jesus’s burial.</a:t>
            </a:r>
          </a:p>
        </p:txBody>
      </p:sp>
      <p:sp>
        <p:nvSpPr>
          <p:cNvPr id="13" name="TextBox 12"/>
          <p:cNvSpPr txBox="1"/>
          <p:nvPr/>
        </p:nvSpPr>
        <p:spPr>
          <a:xfrm>
            <a:off x="685800" y="6464808"/>
            <a:ext cx="10820400" cy="237744"/>
          </a:xfrm>
          <a:prstGeom prst="rect">
            <a:avLst/>
          </a:prstGeom>
          <a:noFill/>
        </p:spPr>
        <p:txBody>
          <a:bodyPr wrap="square">
            <a:spAutoFit/>
          </a:bodyPr>
          <a:lstStyle/>
          <a:p>
            <a:pPr>
              <a:spcAft>
                <a:spcPts val="600"/>
              </a:spcAft>
            </a:pPr>
            <a:r>
              <a:rPr sz="1200" b="0">
                <a:solidFill>
                  <a:srgbClr val="D5D0C2"/>
                </a:solidFill>
                <a:latin typeface="Calibri"/>
              </a:rPr>
              <a:t>John 3:1  ·  7:50–51  ·  19:39 ESV  ·  biblegateway.com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ANŌTHEN</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Again, and from above</a:t>
            </a:r>
          </a:p>
        </p:txBody>
      </p:sp>
      <p:sp>
        <p:nvSpPr>
          <p:cNvPr id="6" name="Rounded Rectangle 5"/>
          <p:cNvSpPr/>
          <p:nvPr/>
        </p:nvSpPr>
        <p:spPr>
          <a:xfrm>
            <a:off x="685800" y="1450000"/>
            <a:ext cx="10790000" cy="4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0000" y="1650000"/>
            <a:ext cx="10300000" cy="1554272"/>
          </a:xfrm>
          <a:prstGeom prst="rect">
            <a:avLst/>
          </a:prstGeom>
          <a:noFill/>
        </p:spPr>
        <p:txBody>
          <a:bodyPr wrap="square">
            <a:spAutoFit/>
          </a:bodyPr>
          <a:lstStyle/>
          <a:p>
            <a:pPr>
              <a:spcAft>
                <a:spcPts val="600"/>
              </a:spcAft>
            </a:pPr>
            <a:r>
              <a:rPr sz="2000" b="0" u="none" dirty="0">
                <a:solidFill>
                  <a:srgbClr val="E7E2D4"/>
                </a:solidFill>
                <a:latin typeface="Calibri"/>
              </a:rPr>
              <a:t>The </a:t>
            </a:r>
            <a:r>
              <a:rPr lang="en-US" sz="2000" dirty="0">
                <a:solidFill>
                  <a:srgbClr val="E7E2D4"/>
                </a:solidFill>
                <a:latin typeface="Calibri"/>
              </a:rPr>
              <a:t>Greek word can mean either or both. </a:t>
            </a:r>
            <a:r>
              <a:rPr sz="2000" b="0" u="none" dirty="0">
                <a:solidFill>
                  <a:srgbClr val="E7E2D4"/>
                </a:solidFill>
                <a:latin typeface="Calibri"/>
              </a:rPr>
              <a:t>Born again. Born from above.</a:t>
            </a:r>
          </a:p>
          <a:p>
            <a:pPr>
              <a:spcAft>
                <a:spcPts val="600"/>
              </a:spcAft>
            </a:pPr>
            <a:r>
              <a:rPr sz="2000" b="0" u="none" dirty="0">
                <a:solidFill>
                  <a:srgbClr val="E7E2D4"/>
                </a:solidFill>
                <a:latin typeface="Calibri"/>
              </a:rPr>
              <a:t>Nicodemus hears only the second birth. </a:t>
            </a:r>
            <a:r>
              <a:rPr sz="2000" b="0" i="1" u="none" dirty="0">
                <a:solidFill>
                  <a:srgbClr val="E7E2D4"/>
                </a:solidFill>
                <a:latin typeface="Calibri"/>
              </a:rPr>
              <a:t>“How can a man be born when he is old?”</a:t>
            </a:r>
          </a:p>
          <a:p>
            <a:pPr>
              <a:spcAft>
                <a:spcPts val="600"/>
              </a:spcAft>
            </a:pPr>
            <a:r>
              <a:rPr sz="2000" b="0" u="none" dirty="0">
                <a:solidFill>
                  <a:srgbClr val="E7E2D4"/>
                </a:solidFill>
                <a:latin typeface="Calibri"/>
              </a:rPr>
              <a:t>Jesus means both. A new beginning, and a beginning whose source is God.</a:t>
            </a:r>
          </a:p>
          <a:p>
            <a:pPr>
              <a:spcAft>
                <a:spcPts val="600"/>
              </a:spcAft>
            </a:pPr>
            <a:r>
              <a:rPr sz="2000" b="0" u="none" dirty="0">
                <a:solidFill>
                  <a:srgbClr val="E7E2D4"/>
                </a:solidFill>
                <a:latin typeface="Calibri"/>
              </a:rPr>
              <a:t>Not self-improvement. A gift from above.</a:t>
            </a:r>
          </a:p>
        </p:txBody>
      </p:sp>
      <p:sp>
        <p:nvSpPr>
          <p:cNvPr id="8" name="TextBox 7"/>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John 3:3, 31 ESV  ·  biblegateway.com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THE TEXT</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John 3:4–8</a:t>
            </a:r>
          </a:p>
        </p:txBody>
      </p:sp>
      <p:sp>
        <p:nvSpPr>
          <p:cNvPr id="6" name="Rounded Rectangle 5"/>
          <p:cNvSpPr/>
          <p:nvPr/>
        </p:nvSpPr>
        <p:spPr>
          <a:xfrm>
            <a:off x="1000000" y="1450000"/>
            <a:ext cx="10200000" cy="47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200000" y="1650000"/>
            <a:ext cx="9800000" cy="2893100"/>
          </a:xfrm>
          <a:prstGeom prst="rect">
            <a:avLst/>
          </a:prstGeom>
          <a:noFill/>
        </p:spPr>
        <p:txBody>
          <a:bodyPr wrap="square">
            <a:spAutoFit/>
          </a:bodyPr>
          <a:lstStyle/>
          <a:p>
            <a:pPr>
              <a:spcAft>
                <a:spcPts val="600"/>
              </a:spcAft>
            </a:pPr>
            <a:r>
              <a:rPr b="0" i="1" u="none" dirty="0">
                <a:solidFill>
                  <a:srgbClr val="F4F1E8"/>
                </a:solidFill>
                <a:latin typeface="Calibri"/>
              </a:rPr>
              <a:t>Nicodemus said to him, “How can a man be born when he is old? Can he enter a second time into his mother’s womb and be born?”</a:t>
            </a:r>
          </a:p>
          <a:p>
            <a:pPr>
              <a:spcAft>
                <a:spcPts val="600"/>
              </a:spcAft>
            </a:pPr>
            <a:endParaRPr b="0" i="1" u="none" dirty="0">
              <a:solidFill>
                <a:srgbClr val="F4F1E8"/>
              </a:solidFill>
              <a:latin typeface="Calibri"/>
            </a:endParaRPr>
          </a:p>
          <a:p>
            <a:pPr>
              <a:spcAft>
                <a:spcPts val="600"/>
              </a:spcAft>
            </a:pPr>
            <a:r>
              <a:rPr b="0" i="1" u="none" dirty="0">
                <a:solidFill>
                  <a:srgbClr val="F4F1E8"/>
                </a:solidFill>
                <a:latin typeface="Calibri"/>
              </a:rPr>
              <a:t>Jesus answered, “Truly, truly, I say to you, unless one is born of water and the Spirit, he cannot enter the kingdom of God. That which is born of the flesh is flesh, and that which is born of the Spirit is spirit.</a:t>
            </a:r>
          </a:p>
          <a:p>
            <a:pPr>
              <a:spcAft>
                <a:spcPts val="600"/>
              </a:spcAft>
            </a:pPr>
            <a:endParaRPr b="0" i="1" u="none" dirty="0">
              <a:solidFill>
                <a:srgbClr val="F4F1E8"/>
              </a:solidFill>
              <a:latin typeface="Calibri"/>
            </a:endParaRPr>
          </a:p>
          <a:p>
            <a:pPr>
              <a:spcAft>
                <a:spcPts val="600"/>
              </a:spcAft>
            </a:pPr>
            <a:r>
              <a:rPr b="0" i="1" u="none" dirty="0">
                <a:solidFill>
                  <a:srgbClr val="F4F1E8"/>
                </a:solidFill>
                <a:latin typeface="Calibri"/>
              </a:rPr>
              <a:t>Do not marvel that I said to you ‘You must be born again.’ The wind blows where it wishes, and you hear its sound, but you do not know where it comes from or where it goes. So it is with everyone who is born of the Spirit.”</a:t>
            </a:r>
          </a:p>
        </p:txBody>
      </p:sp>
      <p:sp>
        <p:nvSpPr>
          <p:cNvPr id="8" name="TextBox 7"/>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John 3:4–8 ESV  ·  biblegateway.com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WATER AND SPIRIT</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Flesh is flesh. Spirit is spirit.</a:t>
            </a:r>
          </a:p>
        </p:txBody>
      </p:sp>
      <p:sp>
        <p:nvSpPr>
          <p:cNvPr id="6" name="Rounded Rectangle 5"/>
          <p:cNvSpPr/>
          <p:nvPr/>
        </p:nvSpPr>
        <p:spPr>
          <a:xfrm>
            <a:off x="68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400000"/>
          </a:xfrm>
          <a:prstGeom prst="rect">
            <a:avLst/>
          </a:prstGeom>
          <a:noFill/>
        </p:spPr>
        <p:txBody>
          <a:bodyPr wrap="square">
            <a:spAutoFit/>
          </a:bodyPr>
          <a:lstStyle/>
          <a:p>
            <a:pPr>
              <a:spcAft>
                <a:spcPts val="600"/>
              </a:spcAft>
            </a:pPr>
            <a:r>
              <a:rPr sz="1600" b="1" u="none">
                <a:solidFill>
                  <a:srgbClr val="C4B48A"/>
                </a:solidFill>
                <a:latin typeface="Calibri"/>
              </a:rPr>
              <a:t>Born of the flesh</a:t>
            </a:r>
          </a:p>
        </p:txBody>
      </p:sp>
      <p:sp>
        <p:nvSpPr>
          <p:cNvPr id="8" name="TextBox 7"/>
          <p:cNvSpPr txBox="1"/>
          <p:nvPr/>
        </p:nvSpPr>
        <p:spPr>
          <a:xfrm>
            <a:off x="865800" y="2200000"/>
            <a:ext cx="4840000" cy="3000000"/>
          </a:xfrm>
          <a:prstGeom prst="rect">
            <a:avLst/>
          </a:prstGeom>
          <a:noFill/>
        </p:spPr>
        <p:txBody>
          <a:bodyPr wrap="square">
            <a:spAutoFit/>
          </a:bodyPr>
          <a:lstStyle/>
          <a:p>
            <a:pPr>
              <a:spcAft>
                <a:spcPts val="600"/>
              </a:spcAft>
            </a:pPr>
            <a:r>
              <a:rPr sz="1800" b="0" u="none">
                <a:solidFill>
                  <a:srgbClr val="E7E2D4"/>
                </a:solidFill>
                <a:latin typeface="Calibri"/>
              </a:rPr>
              <a:t>A second trip to the womb will not do it.</a:t>
            </a:r>
          </a:p>
          <a:p>
            <a:pPr>
              <a:spcAft>
                <a:spcPts val="600"/>
              </a:spcAft>
            </a:pPr>
            <a:r>
              <a:rPr sz="1800" b="0" u="none">
                <a:solidFill>
                  <a:srgbClr val="E7E2D4"/>
                </a:solidFill>
                <a:latin typeface="Calibri"/>
              </a:rPr>
              <a:t>Religion, office, and night visits will not do it.</a:t>
            </a:r>
          </a:p>
          <a:p>
            <a:pPr>
              <a:spcAft>
                <a:spcPts val="600"/>
              </a:spcAft>
            </a:pPr>
            <a:r>
              <a:rPr sz="1800" b="0" u="none">
                <a:solidFill>
                  <a:srgbClr val="E7E2D4"/>
                </a:solidFill>
                <a:latin typeface="Calibri"/>
              </a:rPr>
              <a:t>Flesh produces flesh.</a:t>
            </a:r>
          </a:p>
        </p:txBody>
      </p:sp>
      <p:sp>
        <p:nvSpPr>
          <p:cNvPr id="9" name="Rounded Rectangle 8"/>
          <p:cNvSpPr/>
          <p:nvPr/>
        </p:nvSpPr>
        <p:spPr>
          <a:xfrm>
            <a:off x="623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pPr>
              <a:spcAft>
                <a:spcPts val="600"/>
              </a:spcAft>
            </a:pPr>
            <a:r>
              <a:rPr sz="1600" b="1" u="none">
                <a:solidFill>
                  <a:srgbClr val="C4B48A"/>
                </a:solidFill>
                <a:latin typeface="Calibri"/>
              </a:rPr>
              <a:t>Born of the Spirit</a:t>
            </a:r>
          </a:p>
        </p:txBody>
      </p:sp>
      <p:sp>
        <p:nvSpPr>
          <p:cNvPr id="11" name="TextBox 10"/>
          <p:cNvSpPr txBox="1"/>
          <p:nvPr/>
        </p:nvSpPr>
        <p:spPr>
          <a:xfrm>
            <a:off x="6415800" y="2200000"/>
            <a:ext cx="4840000" cy="3000000"/>
          </a:xfrm>
          <a:prstGeom prst="rect">
            <a:avLst/>
          </a:prstGeom>
          <a:noFill/>
        </p:spPr>
        <p:txBody>
          <a:bodyPr wrap="square">
            <a:spAutoFit/>
          </a:bodyPr>
          <a:lstStyle/>
          <a:p>
            <a:pPr>
              <a:spcAft>
                <a:spcPts val="600"/>
              </a:spcAft>
            </a:pPr>
            <a:r>
              <a:rPr sz="1800" b="0" u="none">
                <a:solidFill>
                  <a:srgbClr val="E7E2D4"/>
                </a:solidFill>
                <a:latin typeface="Calibri"/>
              </a:rPr>
              <a:t>Water and the Spirit.</a:t>
            </a:r>
          </a:p>
          <a:p>
            <a:pPr>
              <a:spcAft>
                <a:spcPts val="600"/>
              </a:spcAft>
            </a:pPr>
            <a:r>
              <a:rPr sz="1800" b="0" u="none">
                <a:solidFill>
                  <a:srgbClr val="E7E2D4"/>
                </a:solidFill>
                <a:latin typeface="Calibri"/>
              </a:rPr>
              <a:t>A birth from God, not from effort.</a:t>
            </a:r>
          </a:p>
          <a:p>
            <a:pPr>
              <a:spcAft>
                <a:spcPts val="600"/>
              </a:spcAft>
            </a:pPr>
            <a:r>
              <a:rPr sz="1800" b="0" u="none">
                <a:solidFill>
                  <a:srgbClr val="E7E2D4"/>
                </a:solidFill>
                <a:latin typeface="Calibri"/>
              </a:rPr>
              <a:t>He cannot enter the kingdom without it.</a:t>
            </a:r>
          </a:p>
        </p:txBody>
      </p:sp>
      <p:sp>
        <p:nvSpPr>
          <p:cNvPr id="12" name="TextBox 11"/>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John 3:5–6 ESV  ·  biblegateway.com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VERSES CITED</a:t>
            </a:r>
          </a:p>
        </p:txBody>
      </p:sp>
      <p:sp>
        <p:nvSpPr>
          <p:cNvPr id="5" name="TextBox 4"/>
          <p:cNvSpPr txBox="1"/>
          <p:nvPr/>
        </p:nvSpPr>
        <p:spPr>
          <a:xfrm>
            <a:off x="685800" y="720000"/>
            <a:ext cx="10789920" cy="461665"/>
          </a:xfrm>
          <a:prstGeom prst="rect">
            <a:avLst/>
          </a:prstGeom>
          <a:noFill/>
        </p:spPr>
        <p:txBody>
          <a:bodyPr wrap="square">
            <a:spAutoFit/>
          </a:bodyPr>
          <a:lstStyle/>
          <a:p>
            <a:pPr>
              <a:spcAft>
                <a:spcPts val="600"/>
              </a:spcAft>
            </a:pPr>
            <a:r>
              <a:rPr sz="2400" b="1" u="none" dirty="0">
                <a:solidFill>
                  <a:srgbClr val="F4F1E8"/>
                </a:solidFill>
                <a:latin typeface="Calibri"/>
              </a:rPr>
              <a:t>Water and the Spirit</a:t>
            </a:r>
            <a:r>
              <a:rPr lang="en-US" sz="2400" b="1" u="none" dirty="0">
                <a:solidFill>
                  <a:srgbClr val="F4F1E8"/>
                </a:solidFill>
                <a:latin typeface="Calibri"/>
              </a:rPr>
              <a:t> in the Old Testament</a:t>
            </a:r>
            <a:endParaRPr sz="2400" b="1" u="none" dirty="0">
              <a:solidFill>
                <a:srgbClr val="F4F1E8"/>
              </a:solidFill>
              <a:latin typeface="Calibri"/>
            </a:endParaRPr>
          </a:p>
        </p:txBody>
      </p:sp>
      <p:sp>
        <p:nvSpPr>
          <p:cNvPr id="6" name="Rounded Rectangle 5"/>
          <p:cNvSpPr/>
          <p:nvPr/>
        </p:nvSpPr>
        <p:spPr>
          <a:xfrm>
            <a:off x="685800" y="1180000"/>
            <a:ext cx="10820000" cy="165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hlinkClick r:id="rId2"/>
          </p:cNvPr>
          <p:cNvSpPr txBox="1"/>
          <p:nvPr/>
        </p:nvSpPr>
        <p:spPr>
          <a:xfrm>
            <a:off x="880000" y="1250000"/>
            <a:ext cx="10400000" cy="969496"/>
          </a:xfrm>
          <a:prstGeom prst="rect">
            <a:avLst/>
          </a:prstGeom>
          <a:noFill/>
        </p:spPr>
        <p:txBody>
          <a:bodyPr wrap="square">
            <a:spAutoFit/>
          </a:bodyPr>
          <a:lstStyle/>
          <a:p>
            <a:pPr>
              <a:spcAft>
                <a:spcPts val="600"/>
              </a:spcAft>
            </a:pPr>
            <a:r>
              <a:rPr sz="1600" b="1" u="none" dirty="0">
                <a:solidFill>
                  <a:srgbClr val="C4B48A"/>
                </a:solidFill>
                <a:latin typeface="Calibri"/>
              </a:rPr>
              <a:t>Isaiah 44:3</a:t>
            </a:r>
          </a:p>
          <a:p>
            <a:pPr>
              <a:spcAft>
                <a:spcPts val="600"/>
              </a:spcAft>
            </a:pPr>
            <a:r>
              <a:rPr b="0" i="1" u="none" dirty="0">
                <a:solidFill>
                  <a:srgbClr val="F4F1E8"/>
                </a:solidFill>
                <a:latin typeface="Calibri"/>
              </a:rPr>
              <a:t>“For I will pour water on the thirsty land, and streams on the dry ground; I will pour my Spirit upon your offspring, and my blessing on your descendants.”</a:t>
            </a:r>
          </a:p>
        </p:txBody>
      </p:sp>
      <p:sp>
        <p:nvSpPr>
          <p:cNvPr id="8" name="Rounded Rectangle 7"/>
          <p:cNvSpPr/>
          <p:nvPr/>
        </p:nvSpPr>
        <p:spPr>
          <a:xfrm>
            <a:off x="685800" y="2900000"/>
            <a:ext cx="10820000" cy="165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hlinkClick r:id="rId3"/>
          </p:cNvPr>
          <p:cNvSpPr txBox="1"/>
          <p:nvPr/>
        </p:nvSpPr>
        <p:spPr>
          <a:xfrm>
            <a:off x="880000" y="2970000"/>
            <a:ext cx="10400000" cy="1246495"/>
          </a:xfrm>
          <a:prstGeom prst="rect">
            <a:avLst/>
          </a:prstGeom>
          <a:noFill/>
        </p:spPr>
        <p:txBody>
          <a:bodyPr wrap="square">
            <a:spAutoFit/>
          </a:bodyPr>
          <a:lstStyle/>
          <a:p>
            <a:pPr>
              <a:spcAft>
                <a:spcPts val="600"/>
              </a:spcAft>
            </a:pPr>
            <a:r>
              <a:rPr sz="1600" b="1" u="none" dirty="0">
                <a:solidFill>
                  <a:srgbClr val="C4B48A"/>
                </a:solidFill>
                <a:latin typeface="Calibri"/>
              </a:rPr>
              <a:t>Ezekiel 36:25–27</a:t>
            </a:r>
          </a:p>
          <a:p>
            <a:pPr>
              <a:spcAft>
                <a:spcPts val="600"/>
              </a:spcAft>
            </a:pPr>
            <a:r>
              <a:rPr b="0" i="1" u="none" dirty="0">
                <a:solidFill>
                  <a:srgbClr val="F4F1E8"/>
                </a:solidFill>
                <a:latin typeface="Calibri"/>
              </a:rPr>
              <a:t>“I will sprinkle clean water on you, and you shall be clean from all your </a:t>
            </a:r>
            <a:r>
              <a:rPr b="0" i="1" u="none" dirty="0" err="1">
                <a:solidFill>
                  <a:srgbClr val="F4F1E8"/>
                </a:solidFill>
                <a:latin typeface="Calibri"/>
              </a:rPr>
              <a:t>uncleannesses</a:t>
            </a:r>
            <a:r>
              <a:rPr b="0" i="1" u="none" dirty="0">
                <a:solidFill>
                  <a:srgbClr val="F4F1E8"/>
                </a:solidFill>
                <a:latin typeface="Calibri"/>
              </a:rPr>
              <a:t>… And I will give you a new heart, and a new spirit I will put within you… And I will put my Spirit within you, and cause you to walk in my statutes.”</a:t>
            </a:r>
          </a:p>
        </p:txBody>
      </p:sp>
      <p:sp>
        <p:nvSpPr>
          <p:cNvPr id="10" name="Rounded Rectangle 9"/>
          <p:cNvSpPr/>
          <p:nvPr/>
        </p:nvSpPr>
        <p:spPr>
          <a:xfrm>
            <a:off x="685800" y="4620000"/>
            <a:ext cx="10820000" cy="165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a:hlinkClick r:id="rId4"/>
          </p:cNvPr>
          <p:cNvSpPr txBox="1"/>
          <p:nvPr/>
        </p:nvSpPr>
        <p:spPr>
          <a:xfrm>
            <a:off x="880000" y="4690000"/>
            <a:ext cx="10400000" cy="969496"/>
          </a:xfrm>
          <a:prstGeom prst="rect">
            <a:avLst/>
          </a:prstGeom>
          <a:noFill/>
        </p:spPr>
        <p:txBody>
          <a:bodyPr wrap="square">
            <a:spAutoFit/>
          </a:bodyPr>
          <a:lstStyle/>
          <a:p>
            <a:pPr>
              <a:spcAft>
                <a:spcPts val="600"/>
              </a:spcAft>
            </a:pPr>
            <a:r>
              <a:rPr sz="1600" b="1" u="none" dirty="0">
                <a:solidFill>
                  <a:srgbClr val="C4B48A"/>
                </a:solidFill>
                <a:latin typeface="Calibri"/>
              </a:rPr>
              <a:t>Ezekiel 37:9–10</a:t>
            </a:r>
          </a:p>
          <a:p>
            <a:pPr>
              <a:spcAft>
                <a:spcPts val="600"/>
              </a:spcAft>
            </a:pPr>
            <a:r>
              <a:rPr b="0" i="1" u="none" dirty="0">
                <a:solidFill>
                  <a:srgbClr val="F4F1E8"/>
                </a:solidFill>
                <a:latin typeface="Calibri"/>
              </a:rPr>
              <a:t>“Prophesy to the breath… Come from the four winds, O breath, and breathe on these slain, that they may live.” So I prophesied as he commanded me, and the breath came into them, and they lived.</a:t>
            </a:r>
          </a:p>
        </p:txBody>
      </p:sp>
      <p:sp>
        <p:nvSpPr>
          <p:cNvPr id="12" name="TextBox 11"/>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Gold references  ·  click a card for BibleGateway ESV</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THE WIND</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You hear it. You do not steer it.</a:t>
            </a:r>
          </a:p>
        </p:txBody>
      </p:sp>
      <p:sp>
        <p:nvSpPr>
          <p:cNvPr id="6" name="Rounded Rectangle 5"/>
          <p:cNvSpPr/>
          <p:nvPr/>
        </p:nvSpPr>
        <p:spPr>
          <a:xfrm>
            <a:off x="685800" y="1500000"/>
            <a:ext cx="1079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0000" y="1750000"/>
            <a:ext cx="10300000" cy="1554272"/>
          </a:xfrm>
          <a:prstGeom prst="rect">
            <a:avLst/>
          </a:prstGeom>
          <a:noFill/>
        </p:spPr>
        <p:txBody>
          <a:bodyPr wrap="square">
            <a:spAutoFit/>
          </a:bodyPr>
          <a:lstStyle/>
          <a:p>
            <a:pPr>
              <a:spcAft>
                <a:spcPts val="600"/>
              </a:spcAft>
            </a:pPr>
            <a:r>
              <a:rPr lang="en-US" sz="2000" b="0" u="none" dirty="0">
                <a:solidFill>
                  <a:srgbClr val="E7E2D4"/>
                </a:solidFill>
                <a:latin typeface="Calibri"/>
              </a:rPr>
              <a:t>We do not control the wind.</a:t>
            </a:r>
            <a:endParaRPr sz="2000" b="0" u="none" dirty="0">
              <a:solidFill>
                <a:srgbClr val="E7E2D4"/>
              </a:solidFill>
              <a:latin typeface="Calibri"/>
            </a:endParaRPr>
          </a:p>
          <a:p>
            <a:pPr>
              <a:spcAft>
                <a:spcPts val="600"/>
              </a:spcAft>
            </a:pPr>
            <a:r>
              <a:rPr lang="en-US" sz="2000" b="0" u="none" dirty="0">
                <a:solidFill>
                  <a:srgbClr val="E7E2D4"/>
                </a:solidFill>
                <a:latin typeface="Calibri"/>
              </a:rPr>
              <a:t>While we can hear the sound of the wind, its movement seems random to us.</a:t>
            </a:r>
            <a:endParaRPr sz="2000" b="0" u="none" dirty="0">
              <a:solidFill>
                <a:srgbClr val="E7E2D4"/>
              </a:solidFill>
              <a:latin typeface="Calibri"/>
            </a:endParaRPr>
          </a:p>
          <a:p>
            <a:pPr>
              <a:spcAft>
                <a:spcPts val="600"/>
              </a:spcAft>
            </a:pPr>
            <a:r>
              <a:rPr lang="en-US" sz="2000" b="0" u="none" dirty="0">
                <a:solidFill>
                  <a:srgbClr val="E7E2D4"/>
                </a:solidFill>
                <a:latin typeface="Calibri"/>
              </a:rPr>
              <a:t>Jesus teaches that God’s spirit moves in a similar fashion.</a:t>
            </a:r>
            <a:endParaRPr sz="2000" b="0" u="none" dirty="0">
              <a:solidFill>
                <a:srgbClr val="E7E2D4"/>
              </a:solidFill>
              <a:latin typeface="Calibri"/>
            </a:endParaRPr>
          </a:p>
          <a:p>
            <a:pPr>
              <a:spcAft>
                <a:spcPts val="600"/>
              </a:spcAft>
            </a:pPr>
            <a:r>
              <a:rPr sz="2000" b="0" u="none" dirty="0">
                <a:solidFill>
                  <a:srgbClr val="E7E2D4"/>
                </a:solidFill>
                <a:latin typeface="Calibri"/>
              </a:rPr>
              <a:t>The </a:t>
            </a:r>
            <a:r>
              <a:rPr lang="en-US" sz="2000" b="0" u="none" dirty="0">
                <a:solidFill>
                  <a:srgbClr val="E7E2D4"/>
                </a:solidFill>
                <a:latin typeface="Calibri"/>
              </a:rPr>
              <a:t>"</a:t>
            </a:r>
            <a:r>
              <a:rPr sz="2000" b="0" u="none" dirty="0">
                <a:solidFill>
                  <a:srgbClr val="E7E2D4"/>
                </a:solidFill>
                <a:latin typeface="Calibri"/>
              </a:rPr>
              <a:t>new birth</a:t>
            </a:r>
            <a:r>
              <a:rPr lang="en-US" sz="2000" b="0" u="none" dirty="0">
                <a:solidFill>
                  <a:srgbClr val="E7E2D4"/>
                </a:solidFill>
                <a:latin typeface="Calibri"/>
              </a:rPr>
              <a:t>"</a:t>
            </a:r>
            <a:r>
              <a:rPr sz="2000" b="0" u="none" dirty="0">
                <a:solidFill>
                  <a:srgbClr val="E7E2D4"/>
                </a:solidFill>
                <a:latin typeface="Calibri"/>
              </a:rPr>
              <a:t> is not a technique</a:t>
            </a:r>
            <a:r>
              <a:rPr lang="en-US" sz="2000" dirty="0">
                <a:solidFill>
                  <a:srgbClr val="E7E2D4"/>
                </a:solidFill>
                <a:latin typeface="Calibri"/>
              </a:rPr>
              <a:t>, formula, or a checklist</a:t>
            </a:r>
            <a:r>
              <a:rPr sz="2000" b="0" u="none" dirty="0">
                <a:solidFill>
                  <a:srgbClr val="E7E2D4"/>
                </a:solidFill>
                <a:latin typeface="Calibri"/>
              </a:rPr>
              <a:t>. It is a work </a:t>
            </a:r>
            <a:r>
              <a:rPr lang="en-US" sz="2000" b="0" u="none" dirty="0">
                <a:solidFill>
                  <a:srgbClr val="E7E2D4"/>
                </a:solidFill>
                <a:latin typeface="Calibri"/>
              </a:rPr>
              <a:t>of God we</a:t>
            </a:r>
            <a:r>
              <a:rPr sz="2000" b="0" u="none" dirty="0">
                <a:solidFill>
                  <a:srgbClr val="E7E2D4"/>
                </a:solidFill>
                <a:latin typeface="Calibri"/>
              </a:rPr>
              <a:t> </a:t>
            </a:r>
            <a:r>
              <a:rPr lang="en-US" sz="2000" b="0" u="none" dirty="0">
                <a:solidFill>
                  <a:srgbClr val="E7E2D4"/>
                </a:solidFill>
                <a:latin typeface="Calibri"/>
              </a:rPr>
              <a:t>cannot earn.</a:t>
            </a:r>
            <a:endParaRPr sz="2000" b="0" u="none" dirty="0">
              <a:solidFill>
                <a:srgbClr val="E7E2D4"/>
              </a:solidFill>
              <a:latin typeface="Calibri"/>
            </a:endParaRPr>
          </a:p>
        </p:txBody>
      </p:sp>
      <p:sp>
        <p:nvSpPr>
          <p:cNvPr id="8" name="TextBox 7"/>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John 3:8 ESV  ·  biblegateway.com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THE TEACHER</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Are you the teacher of Israel?</a:t>
            </a:r>
          </a:p>
        </p:txBody>
      </p:sp>
      <p:sp>
        <p:nvSpPr>
          <p:cNvPr id="6" name="Rounded Rectangle 5"/>
          <p:cNvSpPr/>
          <p:nvPr/>
        </p:nvSpPr>
        <p:spPr>
          <a:xfrm>
            <a:off x="685800" y="1500000"/>
            <a:ext cx="1079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0000" y="1750000"/>
            <a:ext cx="10300000" cy="1554272"/>
          </a:xfrm>
          <a:prstGeom prst="rect">
            <a:avLst/>
          </a:prstGeom>
          <a:noFill/>
        </p:spPr>
        <p:txBody>
          <a:bodyPr wrap="square">
            <a:spAutoFit/>
          </a:bodyPr>
          <a:lstStyle/>
          <a:p>
            <a:pPr>
              <a:spcAft>
                <a:spcPts val="600"/>
              </a:spcAft>
            </a:pPr>
            <a:r>
              <a:rPr lang="en-US" sz="2000" dirty="0">
                <a:solidFill>
                  <a:srgbClr val="E7E2D4"/>
                </a:solidFill>
                <a:latin typeface="Calibri"/>
              </a:rPr>
              <a:t>Nicodemus: </a:t>
            </a:r>
            <a:r>
              <a:rPr sz="2000" b="0" i="1" u="none" dirty="0">
                <a:solidFill>
                  <a:srgbClr val="E7E2D4"/>
                </a:solidFill>
                <a:latin typeface="Calibri"/>
              </a:rPr>
              <a:t>“How can these things be?”</a:t>
            </a:r>
          </a:p>
          <a:p>
            <a:pPr>
              <a:spcAft>
                <a:spcPts val="600"/>
              </a:spcAft>
            </a:pPr>
            <a:r>
              <a:rPr lang="en-US" sz="2000" b="0" u="none" dirty="0">
                <a:solidFill>
                  <a:srgbClr val="E7E2D4"/>
                </a:solidFill>
                <a:latin typeface="Calibri"/>
              </a:rPr>
              <a:t>Jesus: </a:t>
            </a:r>
            <a:r>
              <a:rPr sz="2000" b="0" i="1" u="none" dirty="0">
                <a:solidFill>
                  <a:srgbClr val="E7E2D4"/>
                </a:solidFill>
                <a:latin typeface="Calibri"/>
              </a:rPr>
              <a:t>“Are you the teacher of Israel and yet you do not understand these things?”</a:t>
            </a:r>
          </a:p>
          <a:p>
            <a:pPr>
              <a:spcAft>
                <a:spcPts val="600"/>
              </a:spcAft>
            </a:pPr>
            <a:r>
              <a:rPr sz="2000" b="0" u="none" dirty="0">
                <a:solidFill>
                  <a:srgbClr val="E7E2D4"/>
                </a:solidFill>
                <a:latin typeface="Calibri"/>
              </a:rPr>
              <a:t>The man who came to examine the teacher is being taught.</a:t>
            </a:r>
          </a:p>
          <a:p>
            <a:pPr>
              <a:spcAft>
                <a:spcPts val="600"/>
              </a:spcAft>
            </a:pPr>
            <a:r>
              <a:rPr sz="2000" b="0" u="none" dirty="0">
                <a:solidFill>
                  <a:srgbClr val="E7E2D4"/>
                </a:solidFill>
                <a:latin typeface="Calibri"/>
              </a:rPr>
              <a:t>What he should have known from the prophets, he does not know.</a:t>
            </a:r>
          </a:p>
        </p:txBody>
      </p:sp>
      <p:sp>
        <p:nvSpPr>
          <p:cNvPr id="8" name="TextBox 7"/>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John 3:9–10 ESV  ·  biblegateway.com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SO THAT YOU MAY BELIEVE</a:t>
            </a:r>
          </a:p>
        </p:txBody>
      </p:sp>
      <p:sp>
        <p:nvSpPr>
          <p:cNvPr id="5" name="TextBox 4"/>
          <p:cNvSpPr txBox="1"/>
          <p:nvPr/>
        </p:nvSpPr>
        <p:spPr>
          <a:xfrm>
            <a:off x="685800" y="700000"/>
            <a:ext cx="10789920" cy="360000"/>
          </a:xfrm>
          <a:prstGeom prst="rect">
            <a:avLst/>
          </a:prstGeom>
          <a:noFill/>
        </p:spPr>
        <p:txBody>
          <a:bodyPr wrap="square">
            <a:spAutoFit/>
          </a:bodyPr>
          <a:lstStyle/>
          <a:p>
            <a:pPr>
              <a:spcAft>
                <a:spcPts val="600"/>
              </a:spcAft>
            </a:pPr>
            <a:r>
              <a:rPr sz="2400" b="1" u="none">
                <a:solidFill>
                  <a:srgbClr val="F4F1E8"/>
                </a:solidFill>
                <a:latin typeface="Calibri"/>
              </a:rPr>
              <a:t>Four questions this passage answers</a:t>
            </a:r>
          </a:p>
        </p:txBody>
      </p:sp>
      <p:sp>
        <p:nvSpPr>
          <p:cNvPr id="6" name="Rounded Rectangle 5"/>
          <p:cNvSpPr/>
          <p:nvPr/>
        </p:nvSpPr>
        <p:spPr>
          <a:xfrm>
            <a:off x="685800" y="118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260000"/>
            <a:ext cx="10400000" cy="320000"/>
          </a:xfrm>
          <a:prstGeom prst="rect">
            <a:avLst/>
          </a:prstGeom>
          <a:noFill/>
        </p:spPr>
        <p:txBody>
          <a:bodyPr wrap="square">
            <a:spAutoFit/>
          </a:bodyPr>
          <a:lstStyle/>
          <a:p>
            <a:pPr>
              <a:spcAft>
                <a:spcPts val="600"/>
              </a:spcAft>
            </a:pPr>
            <a:r>
              <a:rPr sz="1600" b="1" u="none">
                <a:solidFill>
                  <a:srgbClr val="C4B48A"/>
                </a:solidFill>
                <a:latin typeface="Calibri"/>
              </a:rPr>
              <a:t>Who is He?</a:t>
            </a:r>
          </a:p>
        </p:txBody>
      </p:sp>
      <p:sp>
        <p:nvSpPr>
          <p:cNvPr id="8" name="TextBox 7"/>
          <p:cNvSpPr txBox="1"/>
          <p:nvPr/>
        </p:nvSpPr>
        <p:spPr>
          <a:xfrm>
            <a:off x="880000" y="1600000"/>
            <a:ext cx="10400000" cy="640000"/>
          </a:xfrm>
          <a:prstGeom prst="rect">
            <a:avLst/>
          </a:prstGeom>
          <a:noFill/>
        </p:spPr>
        <p:txBody>
          <a:bodyPr wrap="square">
            <a:spAutoFit/>
          </a:bodyPr>
          <a:lstStyle/>
          <a:p>
            <a:pPr>
              <a:spcAft>
                <a:spcPts val="600"/>
              </a:spcAft>
            </a:pPr>
            <a:r>
              <a:rPr sz="1600" b="0" u="none">
                <a:solidFill>
                  <a:srgbClr val="E7E2D4"/>
                </a:solidFill>
                <a:latin typeface="Calibri"/>
              </a:rPr>
              <a:t>The one who will not take the title. He knows the teacher of Israel.</a:t>
            </a:r>
          </a:p>
        </p:txBody>
      </p:sp>
      <p:sp>
        <p:nvSpPr>
          <p:cNvPr id="9" name="Rounded Rectangle 8"/>
          <p:cNvSpPr/>
          <p:nvPr/>
        </p:nvSpPr>
        <p:spPr>
          <a:xfrm>
            <a:off x="685800" y="246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80000" y="2540000"/>
            <a:ext cx="10400000" cy="320000"/>
          </a:xfrm>
          <a:prstGeom prst="rect">
            <a:avLst/>
          </a:prstGeom>
          <a:noFill/>
        </p:spPr>
        <p:txBody>
          <a:bodyPr wrap="square">
            <a:spAutoFit/>
          </a:bodyPr>
          <a:lstStyle/>
          <a:p>
            <a:pPr>
              <a:spcAft>
                <a:spcPts val="600"/>
              </a:spcAft>
            </a:pPr>
            <a:r>
              <a:rPr sz="1600" b="1" u="none">
                <a:solidFill>
                  <a:srgbClr val="C4B48A"/>
                </a:solidFill>
                <a:latin typeface="Calibri"/>
              </a:rPr>
              <a:t>What did He come to do?</a:t>
            </a:r>
          </a:p>
        </p:txBody>
      </p:sp>
      <p:sp>
        <p:nvSpPr>
          <p:cNvPr id="11" name="TextBox 10"/>
          <p:cNvSpPr txBox="1"/>
          <p:nvPr/>
        </p:nvSpPr>
        <p:spPr>
          <a:xfrm>
            <a:off x="880000" y="2880000"/>
            <a:ext cx="10400000" cy="640000"/>
          </a:xfrm>
          <a:prstGeom prst="rect">
            <a:avLst/>
          </a:prstGeom>
          <a:noFill/>
        </p:spPr>
        <p:txBody>
          <a:bodyPr wrap="square">
            <a:spAutoFit/>
          </a:bodyPr>
          <a:lstStyle/>
          <a:p>
            <a:pPr>
              <a:spcAft>
                <a:spcPts val="600"/>
              </a:spcAft>
            </a:pPr>
            <a:r>
              <a:rPr sz="1600" b="0" u="none">
                <a:solidFill>
                  <a:srgbClr val="E7E2D4"/>
                </a:solidFill>
                <a:latin typeface="Calibri"/>
              </a:rPr>
              <a:t>To say the true thing: you must be born again, of water and the Spirit.</a:t>
            </a:r>
          </a:p>
        </p:txBody>
      </p:sp>
      <p:sp>
        <p:nvSpPr>
          <p:cNvPr id="12" name="Rounded Rectangle 11"/>
          <p:cNvSpPr/>
          <p:nvPr/>
        </p:nvSpPr>
        <p:spPr>
          <a:xfrm>
            <a:off x="685800" y="374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80000" y="3820000"/>
            <a:ext cx="10400000" cy="320000"/>
          </a:xfrm>
          <a:prstGeom prst="rect">
            <a:avLst/>
          </a:prstGeom>
          <a:noFill/>
        </p:spPr>
        <p:txBody>
          <a:bodyPr wrap="square">
            <a:spAutoFit/>
          </a:bodyPr>
          <a:lstStyle/>
          <a:p>
            <a:pPr>
              <a:spcAft>
                <a:spcPts val="600"/>
              </a:spcAft>
            </a:pPr>
            <a:r>
              <a:rPr sz="1600" b="1" u="none">
                <a:solidFill>
                  <a:srgbClr val="C4B48A"/>
                </a:solidFill>
                <a:latin typeface="Calibri"/>
              </a:rPr>
              <a:t>What does He offer?</a:t>
            </a:r>
          </a:p>
        </p:txBody>
      </p:sp>
      <p:sp>
        <p:nvSpPr>
          <p:cNvPr id="14" name="TextBox 13"/>
          <p:cNvSpPr txBox="1"/>
          <p:nvPr/>
        </p:nvSpPr>
        <p:spPr>
          <a:xfrm>
            <a:off x="880000" y="4160000"/>
            <a:ext cx="10400000" cy="640000"/>
          </a:xfrm>
          <a:prstGeom prst="rect">
            <a:avLst/>
          </a:prstGeom>
          <a:noFill/>
        </p:spPr>
        <p:txBody>
          <a:bodyPr wrap="square">
            <a:spAutoFit/>
          </a:bodyPr>
          <a:lstStyle/>
          <a:p>
            <a:pPr>
              <a:spcAft>
                <a:spcPts val="600"/>
              </a:spcAft>
            </a:pPr>
            <a:r>
              <a:rPr sz="1600" b="0" u="none">
                <a:solidFill>
                  <a:srgbClr val="E7E2D4"/>
                </a:solidFill>
                <a:latin typeface="Calibri"/>
              </a:rPr>
              <a:t>The kingdom of God, seen and entered only by a birth from above.</a:t>
            </a:r>
          </a:p>
        </p:txBody>
      </p:sp>
      <p:sp>
        <p:nvSpPr>
          <p:cNvPr id="15" name="Rounded Rectangle 14"/>
          <p:cNvSpPr/>
          <p:nvPr/>
        </p:nvSpPr>
        <p:spPr>
          <a:xfrm>
            <a:off x="685800" y="502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80000" y="5100000"/>
            <a:ext cx="10400000" cy="320000"/>
          </a:xfrm>
          <a:prstGeom prst="rect">
            <a:avLst/>
          </a:prstGeom>
          <a:noFill/>
        </p:spPr>
        <p:txBody>
          <a:bodyPr wrap="square">
            <a:spAutoFit/>
          </a:bodyPr>
          <a:lstStyle/>
          <a:p>
            <a:pPr>
              <a:spcAft>
                <a:spcPts val="600"/>
              </a:spcAft>
            </a:pPr>
            <a:r>
              <a:rPr sz="1600" b="1" u="none">
                <a:solidFill>
                  <a:srgbClr val="C4B48A"/>
                </a:solidFill>
                <a:latin typeface="Calibri"/>
              </a:rPr>
              <a:t>How do you receive it?</a:t>
            </a:r>
          </a:p>
        </p:txBody>
      </p:sp>
      <p:sp>
        <p:nvSpPr>
          <p:cNvPr id="17" name="TextBox 16"/>
          <p:cNvSpPr txBox="1"/>
          <p:nvPr/>
        </p:nvSpPr>
        <p:spPr>
          <a:xfrm>
            <a:off x="880000" y="5440000"/>
            <a:ext cx="10400000" cy="640000"/>
          </a:xfrm>
          <a:prstGeom prst="rect">
            <a:avLst/>
          </a:prstGeom>
          <a:noFill/>
        </p:spPr>
        <p:txBody>
          <a:bodyPr wrap="square">
            <a:spAutoFit/>
          </a:bodyPr>
          <a:lstStyle/>
          <a:p>
            <a:pPr>
              <a:spcAft>
                <a:spcPts val="600"/>
              </a:spcAft>
            </a:pPr>
            <a:r>
              <a:rPr sz="1600" b="0" u="none">
                <a:solidFill>
                  <a:srgbClr val="E7E2D4"/>
                </a:solidFill>
                <a:latin typeface="Calibri"/>
              </a:rPr>
              <a:t>Not by being a Pharisee or a ruler. By a work of the Spirit you do not command.</a:t>
            </a:r>
          </a:p>
        </p:txBody>
      </p:sp>
      <p:sp>
        <p:nvSpPr>
          <p:cNvPr id="18" name="TextBox 17"/>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John 20:31  ·  biblegateway.com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CLOSE</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What follows</a:t>
            </a:r>
          </a:p>
        </p:txBody>
      </p:sp>
      <p:sp>
        <p:nvSpPr>
          <p:cNvPr id="6" name="Rounded Rectangle 5"/>
          <p:cNvSpPr/>
          <p:nvPr/>
        </p:nvSpPr>
        <p:spPr>
          <a:xfrm>
            <a:off x="68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400000"/>
          </a:xfrm>
          <a:prstGeom prst="rect">
            <a:avLst/>
          </a:prstGeom>
          <a:noFill/>
        </p:spPr>
        <p:txBody>
          <a:bodyPr wrap="square">
            <a:spAutoFit/>
          </a:bodyPr>
          <a:lstStyle/>
          <a:p>
            <a:pPr>
              <a:spcAft>
                <a:spcPts val="600"/>
              </a:spcAft>
            </a:pPr>
            <a:r>
              <a:rPr sz="1600" b="1" u="none">
                <a:solidFill>
                  <a:srgbClr val="C4B48A"/>
                </a:solidFill>
                <a:latin typeface="Calibri"/>
              </a:rPr>
              <a:t>John 3:11–21</a:t>
            </a:r>
          </a:p>
        </p:txBody>
      </p:sp>
      <p:sp>
        <p:nvSpPr>
          <p:cNvPr id="8" name="TextBox 7"/>
          <p:cNvSpPr txBox="1"/>
          <p:nvPr/>
        </p:nvSpPr>
        <p:spPr>
          <a:xfrm>
            <a:off x="865800" y="2200000"/>
            <a:ext cx="4840000" cy="1077218"/>
          </a:xfrm>
          <a:prstGeom prst="rect">
            <a:avLst/>
          </a:prstGeom>
          <a:noFill/>
        </p:spPr>
        <p:txBody>
          <a:bodyPr wrap="square">
            <a:spAutoFit/>
          </a:bodyPr>
          <a:lstStyle/>
          <a:p>
            <a:pPr>
              <a:spcAft>
                <a:spcPts val="600"/>
              </a:spcAft>
            </a:pPr>
            <a:r>
              <a:rPr sz="1800" b="0" i="1" u="none" dirty="0">
                <a:solidFill>
                  <a:srgbClr val="E7E2D4"/>
                </a:solidFill>
                <a:latin typeface="Calibri"/>
              </a:rPr>
              <a:t>“We speak of what we know.”</a:t>
            </a:r>
          </a:p>
          <a:p>
            <a:pPr>
              <a:spcAft>
                <a:spcPts val="600"/>
              </a:spcAft>
            </a:pPr>
            <a:r>
              <a:rPr sz="1800" b="0" u="none" dirty="0">
                <a:solidFill>
                  <a:srgbClr val="E7E2D4"/>
                </a:solidFill>
                <a:latin typeface="Calibri"/>
              </a:rPr>
              <a:t>The Son of Man lifted up.</a:t>
            </a:r>
          </a:p>
          <a:p>
            <a:pPr>
              <a:spcAft>
                <a:spcPts val="600"/>
              </a:spcAft>
            </a:pPr>
            <a:r>
              <a:rPr sz="1800" b="0" u="none" dirty="0">
                <a:solidFill>
                  <a:srgbClr val="E7E2D4"/>
                </a:solidFill>
                <a:latin typeface="Calibri"/>
              </a:rPr>
              <a:t>Whoever believes has eternal life.</a:t>
            </a:r>
          </a:p>
        </p:txBody>
      </p:sp>
      <p:sp>
        <p:nvSpPr>
          <p:cNvPr id="9" name="Rounded Rectangle 8"/>
          <p:cNvSpPr/>
          <p:nvPr/>
        </p:nvSpPr>
        <p:spPr>
          <a:xfrm>
            <a:off x="623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pPr>
              <a:spcAft>
                <a:spcPts val="600"/>
              </a:spcAft>
            </a:pPr>
            <a:r>
              <a:rPr sz="1600" b="1" u="none">
                <a:solidFill>
                  <a:srgbClr val="C4B48A"/>
                </a:solidFill>
                <a:latin typeface="Calibri"/>
              </a:rPr>
              <a:t>Memory</a:t>
            </a:r>
          </a:p>
        </p:txBody>
      </p:sp>
      <p:sp>
        <p:nvSpPr>
          <p:cNvPr id="11" name="TextBox 10"/>
          <p:cNvSpPr txBox="1"/>
          <p:nvPr/>
        </p:nvSpPr>
        <p:spPr>
          <a:xfrm>
            <a:off x="6415800" y="2200000"/>
            <a:ext cx="4840000" cy="646331"/>
          </a:xfrm>
          <a:prstGeom prst="rect">
            <a:avLst/>
          </a:prstGeom>
          <a:noFill/>
        </p:spPr>
        <p:txBody>
          <a:bodyPr wrap="square">
            <a:spAutoFit/>
          </a:bodyPr>
          <a:lstStyle/>
          <a:p>
            <a:pPr>
              <a:spcAft>
                <a:spcPts val="600"/>
              </a:spcAft>
            </a:pPr>
            <a:r>
              <a:rPr lang="en-US" sz="1800" b="0" i="1" u="none" dirty="0">
                <a:solidFill>
                  <a:srgbClr val="E7E2D4"/>
                </a:solidFill>
                <a:latin typeface="Calibri"/>
              </a:rPr>
              <a:t>“</a:t>
            </a:r>
            <a:r>
              <a:rPr sz="1800" b="0" i="1" u="none" dirty="0">
                <a:solidFill>
                  <a:srgbClr val="E7E2D4"/>
                </a:solidFill>
                <a:latin typeface="Calibri"/>
              </a:rPr>
              <a:t>Unless one is born of water and the Spirit, he cannot enter the kingdom of God.</a:t>
            </a:r>
            <a:r>
              <a:rPr lang="en-US" i="1" dirty="0">
                <a:solidFill>
                  <a:srgbClr val="E7E2D4"/>
                </a:solidFill>
                <a:latin typeface="Calibri"/>
              </a:rPr>
              <a:t>"</a:t>
            </a:r>
            <a:endParaRPr sz="1800" b="0" i="1" u="none" dirty="0">
              <a:solidFill>
                <a:srgbClr val="E7E2D4"/>
              </a:solidFill>
              <a:latin typeface="Calibri"/>
            </a:endParaRPr>
          </a:p>
        </p:txBody>
      </p:sp>
      <p:sp>
        <p:nvSpPr>
          <p:cNvPr id="12" name="TextBox 11"/>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Next in the series: John 3:11–21  ·  GTY 43-15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600"/>
              </a:spcAft>
            </a:pPr>
            <a:r>
              <a:rPr sz="1300" b="1" u="none">
                <a:solidFill>
                  <a:srgbClr val="C4B48A"/>
                </a:solidFill>
                <a:latin typeface="Calibri"/>
              </a:rPr>
              <a:t>VIDEO</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600"/>
              </a:spcAft>
            </a:pPr>
            <a:r>
              <a:rPr sz="2600" b="1" u="none">
                <a:solidFill>
                  <a:srgbClr val="F4F1E8"/>
                </a:solidFill>
                <a:latin typeface="Calibri"/>
              </a:rPr>
              <a:t>The Gospel of John — Visual Bible</a:t>
            </a:r>
          </a:p>
        </p:txBody>
      </p:sp>
      <p:pic>
        <p:nvPicPr>
          <p:cNvPr id="6" name="Picture 5" descr="vb-play.jpg">
            <a:hlinkClick r:id="rId2"/>
          </p:cNvPr>
          <p:cNvPicPr>
            <a:picLocks noChangeAspect="1"/>
          </p:cNvPicPr>
          <p:nvPr/>
        </p:nvPicPr>
        <p:blipFill>
          <a:blip r:embed="rId3"/>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49440" y="1691640"/>
            <a:ext cx="4343400" cy="365760"/>
          </a:xfrm>
          <a:prstGeom prst="rect">
            <a:avLst/>
          </a:prstGeom>
          <a:noFill/>
        </p:spPr>
        <p:txBody>
          <a:bodyPr wrap="square">
            <a:spAutoFit/>
          </a:bodyPr>
          <a:lstStyle/>
          <a:p>
            <a:pPr>
              <a:spcAft>
                <a:spcPts val="600"/>
              </a:spcAft>
            </a:pPr>
            <a:r>
              <a:rPr sz="1600" b="1" u="none">
                <a:solidFill>
                  <a:srgbClr val="C4B48A"/>
                </a:solidFill>
                <a:latin typeface="Calibri"/>
              </a:rPr>
              <a:t>Visual Bible</a:t>
            </a:r>
          </a:p>
        </p:txBody>
      </p:sp>
      <p:sp>
        <p:nvSpPr>
          <p:cNvPr id="9" name="TextBox 8"/>
          <p:cNvSpPr txBox="1"/>
          <p:nvPr/>
        </p:nvSpPr>
        <p:spPr>
          <a:xfrm>
            <a:off x="6949440" y="2103120"/>
            <a:ext cx="4343400" cy="1200000"/>
          </a:xfrm>
          <a:prstGeom prst="rect">
            <a:avLst/>
          </a:prstGeom>
          <a:noFill/>
        </p:spPr>
        <p:txBody>
          <a:bodyPr wrap="square">
            <a:spAutoFit/>
          </a:bodyPr>
          <a:lstStyle/>
          <a:p>
            <a:pPr>
              <a:spcAft>
                <a:spcPts val="600"/>
              </a:spcAft>
            </a:pPr>
            <a:r>
              <a:rPr sz="1600" b="0" u="none">
                <a:solidFill>
                  <a:srgbClr val="E7E2D4"/>
                </a:solidFill>
                <a:latin typeface="Calibri"/>
              </a:rPr>
              <a:t>Nicodemus by night. Queued to the opening of chapter 3.</a:t>
            </a:r>
          </a:p>
        </p:txBody>
      </p:sp>
      <p:sp>
        <p:nvSpPr>
          <p:cNvPr id="10" name="TextBox 9"/>
          <p:cNvSpPr txBox="1"/>
          <p:nvPr/>
        </p:nvSpPr>
        <p:spPr>
          <a:xfrm>
            <a:off x="6949440" y="3600000"/>
            <a:ext cx="4343400" cy="700000"/>
          </a:xfrm>
          <a:prstGeom prst="rect">
            <a:avLst/>
          </a:prstGeom>
          <a:noFill/>
        </p:spPr>
        <p:txBody>
          <a:bodyPr wrap="square">
            <a:spAutoFit/>
          </a:bodyPr>
          <a:lstStyle/>
          <a:p>
            <a:pPr>
              <a:spcAft>
                <a:spcPts val="600"/>
              </a:spcAft>
            </a:pPr>
            <a:r>
              <a:rPr sz="1400" b="0" u="none">
                <a:solidFill>
                  <a:srgbClr val="C4B48A"/>
                </a:solidFill>
                <a:latin typeface="Calibri"/>
              </a:rPr>
              <a:t>Play on YouTube</a:t>
            </a:r>
          </a:p>
          <a:p>
            <a:pPr>
              <a:spcAft>
                <a:spcPts val="600"/>
              </a:spcAft>
            </a:pPr>
            <a:r>
              <a:rPr sz="1400" b="0" u="none">
                <a:solidFill>
                  <a:srgbClr val="C4B48A"/>
                </a:solidFill>
                <a:latin typeface="Calibri"/>
              </a:rPr>
              <a:t>youtu.be/-k0D_qFPb4o?t=1200</a:t>
            </a:r>
          </a:p>
        </p:txBody>
      </p:sp>
      <p:sp>
        <p:nvSpPr>
          <p:cNvPr id="11" name="TextBox 10"/>
          <p:cNvSpPr txBox="1"/>
          <p:nvPr/>
        </p:nvSpPr>
        <p:spPr>
          <a:xfrm>
            <a:off x="685800" y="6464808"/>
            <a:ext cx="10820400" cy="237744"/>
          </a:xfrm>
          <a:prstGeom prst="rect">
            <a:avLst/>
          </a:prstGeom>
          <a:noFill/>
        </p:spPr>
        <p:txBody>
          <a:bodyPr wrap="square">
            <a:spAutoFit/>
          </a:bodyPr>
          <a:lstStyle/>
          <a:p>
            <a:pPr>
              <a:spcAft>
                <a:spcPts val="600"/>
              </a:spcAft>
            </a:pPr>
            <a:r>
              <a:rPr sz="1200" b="0" u="none">
                <a:solidFill>
                  <a:srgbClr val="D5D0C2"/>
                </a:solidFill>
                <a:latin typeface="Calibri"/>
              </a:rPr>
              <a:t>Click the preview  ·  starts at 20:00  ·  opens on YouTube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TotalTime>
  <Words>1374</Words>
  <Application>Microsoft Office PowerPoint</Application>
  <PresentationFormat>Widescreen</PresentationFormat>
  <Paragraphs>146</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Stan Jack</cp:lastModifiedBy>
  <cp:revision>5</cp:revision>
  <dcterms:created xsi:type="dcterms:W3CDTF">2013-01-27T09:14:16Z</dcterms:created>
  <dcterms:modified xsi:type="dcterms:W3CDTF">2026-10-16T04:34:39Z</dcterms:modified>
  <cp:category/>
</cp:coreProperties>
</file>