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4" d="100"/>
          <a:sy n="74" d="100"/>
        </p:scale>
        <p:origin x="1013"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b54d_GhBthI" TargetMode="Externa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Ezekiel+36%3A25-27&amp;version=ESV"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Psalm+143%3A2&amp;version=ESV" TargetMode="External"/><Relationship Id="rId3" Type="http://schemas.openxmlformats.org/officeDocument/2006/relationships/hyperlink" Target="https://www.biblegateway.com/passage/?search=Isaiah+64%3A6&amp;version=ESV" TargetMode="External"/><Relationship Id="rId4" Type="http://schemas.openxmlformats.org/officeDocument/2006/relationships/hyperlink" Target="https://www.biblegateway.com/passage/?search=Habakkuk+2%3A4&amp;version=ESV" TargetMode="External"/><Relationship Id="rId5" Type="http://schemas.openxmlformats.org/officeDocument/2006/relationships/hyperlink" Target="https://www.biblegateway.com/passage/?search=Romans+3%3A20&amp;version=ESV"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3%3A8&amp;version=ESV"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3%3A11-15&amp;version=ESV"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Genesis+1%3A26&amp;version=ESV"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Genesis+28%3A12-13&amp;version=ESV"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Daniel+7%3A13-14&amp;version=ESV"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Numbers+21%3A8-9&amp;version=ESV" TargetMode="External"/><Relationship Id="rId3" Type="http://schemas.openxmlformats.org/officeDocument/2006/relationships/hyperlink" Target="https://www.biblegateway.com/passage/?search=John+3%3A14-15&amp;version=ESV"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20%3A31&amp;version=ESV"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biblegateway.com/passage/?search=John+3%3A16-21&amp;version=ESV"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youtu.be/-k0D_qFPb4o?t=1291" TargetMode="External"/><Relationship Id="rId3"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300"/>
              </a:spcAft>
            </a:pPr>
            <a:r>
              <a:rPr sz="1300" b="1" i="0">
                <a:solidFill>
                  <a:srgbClr val="C4B48A"/>
                </a:solidFill>
                <a:latin typeface="Calibri"/>
              </a:rPr>
              <a:t>GOSPEL OF JOHN</a:t>
            </a:r>
          </a:p>
        </p:txBody>
      </p:sp>
      <p:sp>
        <p:nvSpPr>
          <p:cNvPr id="5" name="TextBox 4"/>
          <p:cNvSpPr txBox="1"/>
          <p:nvPr/>
        </p:nvSpPr>
        <p:spPr>
          <a:xfrm>
            <a:off x="685800" y="2011680"/>
            <a:ext cx="10789920" cy="365760"/>
          </a:xfrm>
          <a:prstGeom prst="rect">
            <a:avLst/>
          </a:prstGeom>
          <a:noFill/>
        </p:spPr>
        <p:txBody>
          <a:bodyPr wrap="square">
            <a:spAutoFit/>
          </a:bodyPr>
          <a:lstStyle/>
          <a:p>
            <a:pPr>
              <a:spcAft>
                <a:spcPts val="300"/>
              </a:spcAft>
            </a:pPr>
            <a:r>
              <a:rPr sz="3200" b="1" i="0">
                <a:solidFill>
                  <a:srgbClr val="F4F1E8"/>
                </a:solidFill>
                <a:latin typeface="Calibri"/>
              </a:rPr>
              <a:t>John 3:11–15</a:t>
            </a:r>
          </a:p>
        </p:txBody>
      </p:sp>
      <p:sp>
        <p:nvSpPr>
          <p:cNvPr id="6" name="TextBox 5"/>
          <p:cNvSpPr txBox="1"/>
          <p:nvPr/>
        </p:nvSpPr>
        <p:spPr>
          <a:xfrm>
            <a:off x="685800" y="2423160"/>
            <a:ext cx="10789920" cy="560000"/>
          </a:xfrm>
          <a:prstGeom prst="rect">
            <a:avLst/>
          </a:prstGeom>
          <a:noFill/>
        </p:spPr>
        <p:txBody>
          <a:bodyPr wrap="square">
            <a:spAutoFit/>
          </a:bodyPr>
          <a:lstStyle/>
          <a:p>
            <a:pPr>
              <a:spcAft>
                <a:spcPts val="300"/>
              </a:spcAft>
            </a:pPr>
            <a:r>
              <a:rPr sz="2800" b="1" i="0">
                <a:solidFill>
                  <a:srgbClr val="F4F1E8"/>
                </a:solidFill>
                <a:latin typeface="Calibri"/>
              </a:rPr>
              <a:t>The Son Lifted Up</a:t>
            </a:r>
          </a:p>
        </p:txBody>
      </p:sp>
      <p:sp>
        <p:nvSpPr>
          <p:cNvPr id="7" name="TextBox 6"/>
          <p:cNvSpPr txBox="1"/>
          <p:nvPr/>
        </p:nvSpPr>
        <p:spPr>
          <a:xfrm>
            <a:off x="685800" y="3108960"/>
            <a:ext cx="10789920" cy="365760"/>
          </a:xfrm>
          <a:prstGeom prst="rect">
            <a:avLst/>
          </a:prstGeom>
          <a:noFill/>
        </p:spPr>
        <p:txBody>
          <a:bodyPr wrap="square">
            <a:spAutoFit/>
          </a:bodyPr>
          <a:lstStyle/>
          <a:p>
            <a:pPr>
              <a:spcAft>
                <a:spcPts val="300"/>
              </a:spcAft>
            </a:pPr>
            <a:r>
              <a:rPr sz="1800" b="0" i="0">
                <a:solidFill>
                  <a:srgbClr val="E7E2D4"/>
                </a:solidFill>
                <a:latin typeface="Calibri"/>
              </a:rPr>
              <a:t>Believe  ·  The serpent  ·  The look</a:t>
            </a:r>
          </a:p>
        </p:txBody>
      </p:sp>
      <p:sp>
        <p:nvSpPr>
          <p:cNvPr id="8" name="TextBox 7"/>
          <p:cNvSpPr txBox="1"/>
          <p:nvPr/>
        </p:nvSpPr>
        <p:spPr>
          <a:xfrm>
            <a:off x="685800" y="6464808"/>
            <a:ext cx="10820400" cy="237744"/>
          </a:xfrm>
          <a:prstGeom prst="rect">
            <a:avLst/>
          </a:prstGeom>
          <a:noFill/>
        </p:spPr>
        <p:txBody>
          <a:bodyPr wrap="square">
            <a:spAutoFit/>
          </a:bodyPr>
          <a:lstStyle/>
          <a:p>
            <a:pPr>
              <a:spcAft>
                <a:spcPts val="300"/>
              </a:spcAft>
            </a:pPr>
            <a:r>
              <a:rPr sz="1200" b="0" i="0">
                <a:solidFill>
                  <a:srgbClr val="D5D0C2"/>
                </a:solidFill>
                <a:latin typeface="Calibri"/>
              </a:rPr>
              <a:t>Core content based on John MacArthur’s Exposition of John  ·  GTY 43-15 and 43-16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300"/>
              </a:spcAft>
            </a:pPr>
            <a:r>
              <a:rPr sz="1300" b="1" i="0">
                <a:solidFill>
                  <a:srgbClr val="C4B48A"/>
                </a:solidFill>
                <a:latin typeface="Calibri"/>
              </a:rPr>
              <a:t>VIDEO</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300"/>
              </a:spcAft>
            </a:pPr>
            <a:r>
              <a:rPr sz="2600" b="1" i="0">
                <a:solidFill>
                  <a:srgbClr val="F4F1E8"/>
                </a:solidFill>
                <a:latin typeface="Calibri"/>
              </a:rPr>
              <a:t>The Wilderness — Bible Project</a:t>
            </a:r>
          </a:p>
        </p:txBody>
      </p:sp>
      <p:pic>
        <p:nvPicPr>
          <p:cNvPr id="6" name="Picture 5" descr="wild-play.jpg">
            <a:hlinkClick r:id="rId2"/>
          </p:cNvPr>
          <p:cNvPicPr>
            <a:picLocks noChangeAspect="1"/>
          </p:cNvPicPr>
          <p:nvPr/>
        </p:nvPicPr>
        <p:blipFill>
          <a:blip r:embed="rId3"/>
          <a:stretch>
            <a:fillRect/>
          </a:stretch>
        </p:blipFill>
        <p:spPr>
          <a:xfrm>
            <a:off x="685800" y="1508760"/>
            <a:ext cx="5852160" cy="3291840"/>
          </a:xfrm>
          <a:prstGeom prst="rect">
            <a:avLst/>
          </a:prstGeom>
        </p:spPr>
      </p:pic>
      <p:sp>
        <p:nvSpPr>
          <p:cNvPr id="7" name="Rounded Rectangle 6"/>
          <p:cNvSpPr/>
          <p:nvPr/>
        </p:nvSpPr>
        <p:spPr>
          <a:xfrm>
            <a:off x="6766560" y="1508760"/>
            <a:ext cx="4709160" cy="329184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949440" y="1691640"/>
            <a:ext cx="4343400" cy="365760"/>
          </a:xfrm>
          <a:prstGeom prst="rect">
            <a:avLst/>
          </a:prstGeom>
          <a:noFill/>
        </p:spPr>
        <p:txBody>
          <a:bodyPr wrap="square">
            <a:spAutoFit/>
          </a:bodyPr>
          <a:lstStyle/>
          <a:p>
            <a:pPr>
              <a:spcAft>
                <a:spcPts val="300"/>
              </a:spcAft>
            </a:pPr>
            <a:r>
              <a:rPr sz="1600" b="1" i="0">
                <a:solidFill>
                  <a:srgbClr val="C4B48A"/>
                </a:solidFill>
                <a:latin typeface="Calibri"/>
              </a:rPr>
              <a:t>Bible Project</a:t>
            </a:r>
          </a:p>
        </p:txBody>
      </p:sp>
      <p:sp>
        <p:nvSpPr>
          <p:cNvPr id="9" name="TextBox 8"/>
          <p:cNvSpPr txBox="1"/>
          <p:nvPr/>
        </p:nvSpPr>
        <p:spPr>
          <a:xfrm>
            <a:off x="6949440" y="2103120"/>
            <a:ext cx="4343400" cy="1200000"/>
          </a:xfrm>
          <a:prstGeom prst="rect">
            <a:avLst/>
          </a:prstGeom>
          <a:noFill/>
        </p:spPr>
        <p:txBody>
          <a:bodyPr wrap="square">
            <a:spAutoFit/>
          </a:bodyPr>
          <a:lstStyle/>
          <a:p>
            <a:pPr>
              <a:spcAft>
                <a:spcPts val="300"/>
              </a:spcAft>
            </a:pPr>
            <a:r>
              <a:rPr sz="1600" b="0" i="0">
                <a:solidFill>
                  <a:srgbClr val="E7E2D4"/>
                </a:solidFill>
                <a:latin typeface="Calibri"/>
              </a:rPr>
              <a:t>The wilderness. The place of the serpent, and of the look that brings life.</a:t>
            </a:r>
          </a:p>
        </p:txBody>
      </p:sp>
      <p:sp>
        <p:nvSpPr>
          <p:cNvPr id="10" name="TextBox 9"/>
          <p:cNvSpPr txBox="1"/>
          <p:nvPr/>
        </p:nvSpPr>
        <p:spPr>
          <a:xfrm>
            <a:off x="6949440" y="3600000"/>
            <a:ext cx="4343400" cy="700000"/>
          </a:xfrm>
          <a:prstGeom prst="rect">
            <a:avLst/>
          </a:prstGeom>
          <a:noFill/>
        </p:spPr>
        <p:txBody>
          <a:bodyPr wrap="square">
            <a:spAutoFit/>
          </a:bodyPr>
          <a:lstStyle/>
          <a:p>
            <a:pPr>
              <a:spcAft>
                <a:spcPts val="300"/>
              </a:spcAft>
            </a:pPr>
            <a:r>
              <a:rPr sz="1400" b="0" i="0">
                <a:solidFill>
                  <a:srgbClr val="C4B48A"/>
                </a:solidFill>
                <a:latin typeface="Calibri"/>
              </a:rPr>
              <a:t>Play on YouTube</a:t>
            </a:r>
          </a:p>
          <a:p>
            <a:pPr>
              <a:spcAft>
                <a:spcPts val="300"/>
              </a:spcAft>
            </a:pPr>
            <a:r>
              <a:rPr sz="1400" b="0" i="0">
                <a:solidFill>
                  <a:srgbClr val="C4B48A"/>
                </a:solidFill>
                <a:latin typeface="Calibri"/>
              </a:rPr>
              <a:t>youtu.be/b54d_GhBthI</a:t>
            </a:r>
          </a:p>
        </p:txBody>
      </p:sp>
      <p:sp>
        <p:nvSpPr>
          <p:cNvPr id="11" name="TextBox 10"/>
          <p:cNvSpPr txBox="1"/>
          <p:nvPr/>
        </p:nvSpPr>
        <p:spPr>
          <a:xfrm>
            <a:off x="685800" y="6464808"/>
            <a:ext cx="10820400" cy="237744"/>
          </a:xfrm>
          <a:prstGeom prst="rect">
            <a:avLst/>
          </a:prstGeom>
          <a:noFill/>
        </p:spPr>
        <p:txBody>
          <a:bodyPr wrap="square">
            <a:spAutoFit/>
          </a:bodyPr>
          <a:lstStyle/>
          <a:p>
            <a:pPr>
              <a:spcAft>
                <a:spcPts val="300"/>
              </a:spcAft>
            </a:pPr>
            <a:r>
              <a:rPr sz="1200" b="0" i="0">
                <a:solidFill>
                  <a:srgbClr val="D5D0C2"/>
                </a:solidFill>
                <a:latin typeface="Calibri"/>
              </a:rPr>
              <a:t>Click the preview  ·  opens on YouTube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300"/>
              </a:spcAft>
            </a:pPr>
            <a:r>
              <a:rPr sz="1300" b="1" i="0">
                <a:solidFill>
                  <a:srgbClr val="C4B48A"/>
                </a:solidFill>
                <a:latin typeface="Calibri"/>
              </a:rPr>
              <a:t>WHERE WE ARE</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300"/>
              </a:spcAft>
            </a:pPr>
            <a:r>
              <a:rPr sz="2600" b="1" i="0">
                <a:solidFill>
                  <a:srgbClr val="F4F1E8"/>
                </a:solidFill>
                <a:latin typeface="Calibri"/>
              </a:rPr>
              <a:t>The night conversation continues</a:t>
            </a:r>
          </a:p>
        </p:txBody>
      </p:sp>
      <p:sp>
        <p:nvSpPr>
          <p:cNvPr id="6" name="Rounded Rectangle 5"/>
          <p:cNvSpPr/>
          <p:nvPr/>
        </p:nvSpPr>
        <p:spPr>
          <a:xfrm>
            <a:off x="685800" y="1500000"/>
            <a:ext cx="2500000" cy="36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50000"/>
            <a:ext cx="2200000" cy="350000"/>
          </a:xfrm>
          <a:prstGeom prst="rect">
            <a:avLst/>
          </a:prstGeom>
          <a:noFill/>
        </p:spPr>
        <p:txBody>
          <a:bodyPr wrap="square">
            <a:spAutoFit/>
          </a:bodyPr>
          <a:lstStyle/>
          <a:p>
            <a:pPr>
              <a:spcAft>
                <a:spcPts val="300"/>
              </a:spcAft>
            </a:pPr>
            <a:r>
              <a:rPr sz="1400" b="1" i="0">
                <a:solidFill>
                  <a:srgbClr val="C4B48A"/>
                </a:solidFill>
                <a:latin typeface="Calibri"/>
              </a:rPr>
              <a:t>Last week</a:t>
            </a:r>
          </a:p>
        </p:txBody>
      </p:sp>
      <p:sp>
        <p:nvSpPr>
          <p:cNvPr id="8" name="TextBox 7"/>
          <p:cNvSpPr txBox="1"/>
          <p:nvPr/>
        </p:nvSpPr>
        <p:spPr>
          <a:xfrm>
            <a:off x="865800" y="2050000"/>
            <a:ext cx="2200000" cy="500000"/>
          </a:xfrm>
          <a:prstGeom prst="rect">
            <a:avLst/>
          </a:prstGeom>
          <a:noFill/>
        </p:spPr>
        <p:txBody>
          <a:bodyPr wrap="square">
            <a:spAutoFit/>
          </a:bodyPr>
          <a:lstStyle/>
          <a:p>
            <a:pPr>
              <a:spcAft>
                <a:spcPts val="300"/>
              </a:spcAft>
            </a:pPr>
            <a:r>
              <a:rPr sz="1600" b="1" i="0">
                <a:solidFill>
                  <a:srgbClr val="F4F1E8"/>
                </a:solidFill>
                <a:latin typeface="Calibri"/>
              </a:rPr>
              <a:t>John 3:1–10</a:t>
            </a:r>
          </a:p>
        </p:txBody>
      </p:sp>
      <p:sp>
        <p:nvSpPr>
          <p:cNvPr id="9" name="TextBox 8"/>
          <p:cNvSpPr txBox="1"/>
          <p:nvPr/>
        </p:nvSpPr>
        <p:spPr>
          <a:xfrm>
            <a:off x="865800" y="2650000"/>
            <a:ext cx="2200000" cy="2000000"/>
          </a:xfrm>
          <a:prstGeom prst="rect">
            <a:avLst/>
          </a:prstGeom>
          <a:noFill/>
        </p:spPr>
        <p:txBody>
          <a:bodyPr wrap="square">
            <a:spAutoFit/>
          </a:bodyPr>
          <a:lstStyle/>
          <a:p>
            <a:pPr>
              <a:spcAft>
                <a:spcPts val="300"/>
              </a:spcAft>
            </a:pPr>
            <a:r>
              <a:rPr sz="1500" b="0" i="0">
                <a:solidFill>
                  <a:srgbClr val="E7E2D4"/>
                </a:solidFill>
                <a:latin typeface="Calibri"/>
              </a:rPr>
              <a:t>Born “anothen” (from above).</a:t>
            </a:r>
          </a:p>
          <a:p>
            <a:pPr>
              <a:spcAft>
                <a:spcPts val="300"/>
              </a:spcAft>
            </a:pPr>
            <a:r>
              <a:rPr sz="1500" b="0" i="0">
                <a:solidFill>
                  <a:srgbClr val="E7E2D4"/>
                </a:solidFill>
                <a:latin typeface="Calibri"/>
              </a:rPr>
              <a:t>Water and spirit.</a:t>
            </a:r>
          </a:p>
          <a:p>
            <a:pPr>
              <a:spcAft>
                <a:spcPts val="300"/>
              </a:spcAft>
            </a:pPr>
            <a:r>
              <a:rPr sz="1500" b="0" i="0">
                <a:solidFill>
                  <a:srgbClr val="E7E2D4"/>
                </a:solidFill>
                <a:latin typeface="Calibri"/>
              </a:rPr>
              <a:t>The wind blows where it wishes.</a:t>
            </a:r>
          </a:p>
        </p:txBody>
      </p:sp>
      <p:sp>
        <p:nvSpPr>
          <p:cNvPr id="10" name="Rounded Rectangle 9"/>
          <p:cNvSpPr/>
          <p:nvPr/>
        </p:nvSpPr>
        <p:spPr>
          <a:xfrm>
            <a:off x="3500000" y="1500000"/>
            <a:ext cx="2500000" cy="36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680000" y="1650000"/>
            <a:ext cx="2200000" cy="350000"/>
          </a:xfrm>
          <a:prstGeom prst="rect">
            <a:avLst/>
          </a:prstGeom>
          <a:noFill/>
        </p:spPr>
        <p:txBody>
          <a:bodyPr wrap="square">
            <a:spAutoFit/>
          </a:bodyPr>
          <a:lstStyle/>
          <a:p>
            <a:pPr>
              <a:spcAft>
                <a:spcPts val="300"/>
              </a:spcAft>
            </a:pPr>
            <a:r>
              <a:rPr sz="1400" b="1" i="0">
                <a:solidFill>
                  <a:srgbClr val="C4B48A"/>
                </a:solidFill>
                <a:latin typeface="Calibri"/>
              </a:rPr>
              <a:t>This week</a:t>
            </a:r>
          </a:p>
        </p:txBody>
      </p:sp>
      <p:sp>
        <p:nvSpPr>
          <p:cNvPr id="12" name="TextBox 11"/>
          <p:cNvSpPr txBox="1"/>
          <p:nvPr/>
        </p:nvSpPr>
        <p:spPr>
          <a:xfrm>
            <a:off x="3680000" y="2050000"/>
            <a:ext cx="2200000" cy="500000"/>
          </a:xfrm>
          <a:prstGeom prst="rect">
            <a:avLst/>
          </a:prstGeom>
          <a:noFill/>
        </p:spPr>
        <p:txBody>
          <a:bodyPr wrap="square">
            <a:spAutoFit/>
          </a:bodyPr>
          <a:lstStyle/>
          <a:p>
            <a:pPr>
              <a:spcAft>
                <a:spcPts val="300"/>
              </a:spcAft>
            </a:pPr>
            <a:r>
              <a:rPr sz="1600" b="1" i="0">
                <a:solidFill>
                  <a:srgbClr val="F4F1E8"/>
                </a:solidFill>
                <a:latin typeface="Calibri"/>
              </a:rPr>
              <a:t>John 3:11–15</a:t>
            </a:r>
          </a:p>
        </p:txBody>
      </p:sp>
      <p:sp>
        <p:nvSpPr>
          <p:cNvPr id="13" name="TextBox 12"/>
          <p:cNvSpPr txBox="1"/>
          <p:nvPr/>
        </p:nvSpPr>
        <p:spPr>
          <a:xfrm>
            <a:off x="3680000" y="2650000"/>
            <a:ext cx="2200000" cy="1554272"/>
          </a:xfrm>
          <a:prstGeom prst="rect">
            <a:avLst/>
          </a:prstGeom>
          <a:noFill/>
        </p:spPr>
        <p:txBody>
          <a:bodyPr wrap="square">
            <a:spAutoFit/>
          </a:bodyPr>
          <a:lstStyle/>
          <a:p>
            <a:pPr>
              <a:spcAft>
                <a:spcPts val="300"/>
              </a:spcAft>
            </a:pPr>
            <a:r>
              <a:rPr sz="1500" b="0" i="0" dirty="0">
                <a:solidFill>
                  <a:srgbClr val="E7E2D4"/>
                </a:solidFill>
                <a:latin typeface="Calibri"/>
              </a:rPr>
              <a:t>Ascending and descending.</a:t>
            </a:r>
          </a:p>
          <a:p>
            <a:pPr>
              <a:spcAft>
                <a:spcPts val="300"/>
              </a:spcAft>
            </a:pPr>
            <a:r>
              <a:rPr sz="1500" b="0" i="0" dirty="0">
                <a:solidFill>
                  <a:srgbClr val="E7E2D4"/>
                </a:solidFill>
                <a:latin typeface="Calibri"/>
              </a:rPr>
              <a:t>The Son of Man lifted up.</a:t>
            </a:r>
            <a:endParaRPr lang="en-US" sz="1500" b="0" i="0" dirty="0">
              <a:solidFill>
                <a:srgbClr val="E7E2D4"/>
              </a:solidFill>
              <a:latin typeface="Calibri"/>
            </a:endParaRPr>
          </a:p>
          <a:p>
            <a:pPr>
              <a:spcAft>
                <a:spcPts val="300"/>
              </a:spcAft>
            </a:pPr>
            <a:r>
              <a:rPr lang="en-US" sz="1500" dirty="0">
                <a:solidFill>
                  <a:srgbClr val="E7E2D4"/>
                </a:solidFill>
              </a:rPr>
              <a:t>Belief, earthly and heavenly things, eternal life.</a:t>
            </a:r>
          </a:p>
        </p:txBody>
      </p:sp>
      <p:sp>
        <p:nvSpPr>
          <p:cNvPr id="14" name="Rounded Rectangle 13"/>
          <p:cNvSpPr/>
          <p:nvPr/>
        </p:nvSpPr>
        <p:spPr>
          <a:xfrm>
            <a:off x="6314200" y="1500000"/>
            <a:ext cx="2500000" cy="36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494200" y="1650000"/>
            <a:ext cx="2200000" cy="350000"/>
          </a:xfrm>
          <a:prstGeom prst="rect">
            <a:avLst/>
          </a:prstGeom>
          <a:noFill/>
        </p:spPr>
        <p:txBody>
          <a:bodyPr wrap="square">
            <a:spAutoFit/>
          </a:bodyPr>
          <a:lstStyle/>
          <a:p>
            <a:pPr>
              <a:spcAft>
                <a:spcPts val="300"/>
              </a:spcAft>
            </a:pPr>
            <a:r>
              <a:rPr sz="1400" b="1" i="0">
                <a:solidFill>
                  <a:srgbClr val="C4B48A"/>
                </a:solidFill>
                <a:latin typeface="Calibri"/>
              </a:rPr>
              <a:t>Next</a:t>
            </a:r>
          </a:p>
        </p:txBody>
      </p:sp>
      <p:sp>
        <p:nvSpPr>
          <p:cNvPr id="16" name="TextBox 15"/>
          <p:cNvSpPr txBox="1"/>
          <p:nvPr/>
        </p:nvSpPr>
        <p:spPr>
          <a:xfrm>
            <a:off x="6494200" y="2050000"/>
            <a:ext cx="2200000" cy="500000"/>
          </a:xfrm>
          <a:prstGeom prst="rect">
            <a:avLst/>
          </a:prstGeom>
          <a:noFill/>
        </p:spPr>
        <p:txBody>
          <a:bodyPr wrap="square">
            <a:spAutoFit/>
          </a:bodyPr>
          <a:lstStyle/>
          <a:p>
            <a:pPr>
              <a:spcAft>
                <a:spcPts val="300"/>
              </a:spcAft>
            </a:pPr>
            <a:r>
              <a:rPr sz="1600" b="1" i="0">
                <a:solidFill>
                  <a:srgbClr val="F4F1E8"/>
                </a:solidFill>
                <a:latin typeface="Calibri"/>
              </a:rPr>
              <a:t>John 3:16–21</a:t>
            </a:r>
          </a:p>
        </p:txBody>
      </p:sp>
      <p:sp>
        <p:nvSpPr>
          <p:cNvPr id="17" name="TextBox 16"/>
          <p:cNvSpPr txBox="1"/>
          <p:nvPr/>
        </p:nvSpPr>
        <p:spPr>
          <a:xfrm>
            <a:off x="6494200" y="2650000"/>
            <a:ext cx="2200000" cy="2000000"/>
          </a:xfrm>
          <a:prstGeom prst="rect">
            <a:avLst/>
          </a:prstGeom>
          <a:noFill/>
        </p:spPr>
        <p:txBody>
          <a:bodyPr wrap="square">
            <a:spAutoFit/>
          </a:bodyPr>
          <a:lstStyle/>
          <a:p>
            <a:pPr>
              <a:spcAft>
                <a:spcPts val="300"/>
              </a:spcAft>
            </a:pPr>
            <a:r>
              <a:rPr sz="1500" b="0" i="0">
                <a:solidFill>
                  <a:srgbClr val="E7E2D4"/>
                </a:solidFill>
                <a:latin typeface="Calibri"/>
              </a:rPr>
              <a:t>For God so loved the world.</a:t>
            </a:r>
          </a:p>
          <a:p>
            <a:pPr>
              <a:spcAft>
                <a:spcPts val="300"/>
              </a:spcAft>
            </a:pPr>
            <a:r>
              <a:rPr sz="1500" b="0" i="0">
                <a:solidFill>
                  <a:srgbClr val="E7E2D4"/>
                </a:solidFill>
                <a:latin typeface="Calibri"/>
              </a:rPr>
              <a:t>Light, darkness, and judgment.</a:t>
            </a:r>
          </a:p>
        </p:txBody>
      </p:sp>
      <p:sp>
        <p:nvSpPr>
          <p:cNvPr id="18" name="TextBox 17"/>
          <p:cNvSpPr txBox="1"/>
          <p:nvPr/>
        </p:nvSpPr>
        <p:spPr>
          <a:xfrm>
            <a:off x="685800" y="6464808"/>
            <a:ext cx="10820400" cy="237744"/>
          </a:xfrm>
          <a:prstGeom prst="rect">
            <a:avLst/>
          </a:prstGeom>
          <a:noFill/>
        </p:spPr>
        <p:txBody>
          <a:bodyPr wrap="square">
            <a:spAutoFit/>
          </a:bodyPr>
          <a:lstStyle/>
          <a:p>
            <a:pPr>
              <a:spcAft>
                <a:spcPts val="300"/>
              </a:spcAft>
            </a:pPr>
            <a:r>
              <a:rPr sz="1200" b="0" i="0">
                <a:solidFill>
                  <a:srgbClr val="D5D0C2"/>
                </a:solidFill>
                <a:latin typeface="Calibri"/>
              </a:rPr>
              <a:t>This week: 43-15 and 43-16.  3:16–21 is next week.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300"/>
              </a:spcAft>
            </a:pPr>
            <a:r>
              <a:rPr sz="1300" b="1" i="0">
                <a:solidFill>
                  <a:srgbClr val="C4B48A"/>
                </a:solidFill>
                <a:latin typeface="Calibri"/>
              </a:rPr>
              <a:t>REVIEW</a:t>
            </a:r>
          </a:p>
        </p:txBody>
      </p:sp>
      <p:sp>
        <p:nvSpPr>
          <p:cNvPr id="5" name="TextBox 4"/>
          <p:cNvSpPr txBox="1"/>
          <p:nvPr/>
        </p:nvSpPr>
        <p:spPr>
          <a:xfrm>
            <a:off x="685800" y="700000"/>
            <a:ext cx="10789920" cy="340000"/>
          </a:xfrm>
          <a:prstGeom prst="rect">
            <a:avLst/>
          </a:prstGeom>
          <a:noFill/>
        </p:spPr>
        <p:txBody>
          <a:bodyPr wrap="square">
            <a:spAutoFit/>
          </a:bodyPr>
          <a:lstStyle/>
          <a:p>
            <a:pPr>
              <a:spcAft>
                <a:spcPts val="300"/>
              </a:spcAft>
            </a:pPr>
            <a:r>
              <a:rPr sz="2000" b="1" i="0">
                <a:solidFill>
                  <a:srgbClr val="F4F1E8"/>
                </a:solidFill>
                <a:latin typeface="Calibri"/>
              </a:rPr>
              <a:t>The “water and spirit” reference Nicodemus would have known</a:t>
            </a:r>
          </a:p>
        </p:txBody>
      </p:sp>
      <p:sp>
        <p:nvSpPr>
          <p:cNvPr id="6" name="Rounded Rectangle 5"/>
          <p:cNvSpPr/>
          <p:nvPr/>
        </p:nvSpPr>
        <p:spPr>
          <a:xfrm>
            <a:off x="685800" y="1200000"/>
            <a:ext cx="10820000" cy="48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80000" y="1350000"/>
            <a:ext cx="10400000" cy="4500000"/>
          </a:xfrm>
          <a:prstGeom prst="rect">
            <a:avLst/>
          </a:prstGeom>
          <a:noFill/>
        </p:spPr>
        <p:txBody>
          <a:bodyPr wrap="square">
            <a:spAutoFit/>
          </a:bodyPr>
          <a:lstStyle/>
          <a:p>
            <a:pPr>
              <a:spcAft>
                <a:spcPts val="300"/>
              </a:spcAft>
            </a:pPr>
            <a:r>
              <a:rPr sz="1600" b="1" i="0">
                <a:solidFill>
                  <a:srgbClr val="C4B48A"/>
                </a:solidFill>
                <a:latin typeface="Calibri"/>
              </a:rPr>
              <a:t>Ezekiel 36:25–27</a:t>
            </a:r>
          </a:p>
          <a:p>
            <a:pPr>
              <a:spcAft>
                <a:spcPts val="300"/>
              </a:spcAft>
            </a:pPr>
            <a:endParaRPr sz="1600" b="1" i="0">
              <a:solidFill>
                <a:srgbClr val="C4B48A"/>
              </a:solidFill>
              <a:latin typeface="Calibri"/>
            </a:endParaRPr>
          </a:p>
          <a:p>
            <a:pPr>
              <a:spcAft>
                <a:spcPts val="300"/>
              </a:spcAft>
            </a:pPr>
            <a:r>
              <a:rPr sz="1800" b="0" i="1">
                <a:solidFill>
                  <a:srgbClr val="F4F1E8"/>
                </a:solidFill>
                <a:latin typeface="Calibri"/>
              </a:rPr>
              <a:t>“I will sprinkle clean water on you, and you shall be clean… And I will put my Spirit within you, and cause you to walk in my statutes and be careful to obey my rules.”</a:t>
            </a:r>
          </a:p>
          <a:p>
            <a:pPr>
              <a:spcAft>
                <a:spcPts val="300"/>
              </a:spcAft>
            </a:pPr>
            <a:endParaRPr sz="1800" b="0" i="1">
              <a:solidFill>
                <a:srgbClr val="F4F1E8"/>
              </a:solidFill>
              <a:latin typeface="Calibri"/>
            </a:endParaRPr>
          </a:p>
          <a:p>
            <a:pPr>
              <a:spcAft>
                <a:spcPts val="300"/>
              </a:spcAft>
            </a:pPr>
            <a:r>
              <a:rPr sz="1600" b="0" i="0">
                <a:solidFill>
                  <a:srgbClr val="E7E2D4"/>
                </a:solidFill>
                <a:latin typeface="Calibri"/>
              </a:rPr>
              <a:t>The teacher of Israel had this. Jesus uses it to clarify what is meant by “born anothen”.</a:t>
            </a:r>
          </a:p>
        </p:txBody>
      </p:sp>
      <p:sp>
        <p:nvSpPr>
          <p:cNvPr id="8" name="TextBox 7">
            <a:hlinkClick r:id="rId2"/>
          </p:cNvPr>
          <p:cNvSpPr txBox="1"/>
          <p:nvPr/>
        </p:nvSpPr>
        <p:spPr>
          <a:xfrm>
            <a:off x="685800" y="6464808"/>
            <a:ext cx="10820400" cy="237744"/>
          </a:xfrm>
          <a:prstGeom prst="rect">
            <a:avLst/>
          </a:prstGeom>
          <a:noFill/>
        </p:spPr>
        <p:txBody>
          <a:bodyPr wrap="square">
            <a:spAutoFit/>
          </a:bodyPr>
          <a:lstStyle/>
          <a:p>
            <a:pPr>
              <a:spcAft>
                <a:spcPts val="300"/>
              </a:spcAft>
            </a:pPr>
            <a:r>
              <a:rPr sz="1200" b="0" i="0">
                <a:solidFill>
                  <a:srgbClr val="C4B48A"/>
                </a:solidFill>
                <a:latin typeface="Calibri"/>
              </a:rPr>
              <a:t>Ezekiel 36:25–27  ·  John 3:5, 10 ESV  ·  biblegateway.com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300"/>
              </a:spcAft>
            </a:pPr>
            <a:r>
              <a:rPr sz="1300" b="1" i="0">
                <a:solidFill>
                  <a:srgbClr val="C4B48A"/>
                </a:solidFill>
                <a:latin typeface="Calibri"/>
              </a:rPr>
              <a:t>REVIEW</a:t>
            </a:r>
          </a:p>
        </p:txBody>
      </p:sp>
      <p:sp>
        <p:nvSpPr>
          <p:cNvPr id="5" name="TextBox 4"/>
          <p:cNvSpPr txBox="1"/>
          <p:nvPr/>
        </p:nvSpPr>
        <p:spPr>
          <a:xfrm>
            <a:off x="685800" y="700000"/>
            <a:ext cx="10789920" cy="340000"/>
          </a:xfrm>
          <a:prstGeom prst="rect">
            <a:avLst/>
          </a:prstGeom>
          <a:noFill/>
        </p:spPr>
        <p:txBody>
          <a:bodyPr wrap="square">
            <a:spAutoFit/>
          </a:bodyPr>
          <a:lstStyle/>
          <a:p>
            <a:pPr>
              <a:spcAft>
                <a:spcPts val="300"/>
              </a:spcAft>
            </a:pPr>
            <a:r>
              <a:rPr sz="2200" b="1" i="0">
                <a:solidFill>
                  <a:srgbClr val="F4F1E8"/>
                </a:solidFill>
                <a:latin typeface="Calibri"/>
              </a:rPr>
              <a:t>Even the teacher of Israel must be born “anothen”</a:t>
            </a:r>
          </a:p>
        </p:txBody>
      </p:sp>
      <p:sp>
        <p:nvSpPr>
          <p:cNvPr id="6" name="Rounded Rectangle 5"/>
          <p:cNvSpPr/>
          <p:nvPr/>
        </p:nvSpPr>
        <p:spPr>
          <a:xfrm>
            <a:off x="685800" y="1150000"/>
            <a:ext cx="10820000" cy="145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hlinkClick r:id="rId2"/>
          </p:cNvPr>
          <p:cNvSpPr txBox="1"/>
          <p:nvPr/>
        </p:nvSpPr>
        <p:spPr>
          <a:xfrm>
            <a:off x="880000" y="1210000"/>
            <a:ext cx="10400000" cy="280000"/>
          </a:xfrm>
          <a:prstGeom prst="rect">
            <a:avLst/>
          </a:prstGeom>
          <a:noFill/>
        </p:spPr>
        <p:txBody>
          <a:bodyPr wrap="square">
            <a:spAutoFit/>
          </a:bodyPr>
          <a:lstStyle/>
          <a:p>
            <a:pPr>
              <a:spcAft>
                <a:spcPts val="300"/>
              </a:spcAft>
            </a:pPr>
            <a:r>
              <a:rPr sz="1500" b="1" i="0">
                <a:solidFill>
                  <a:srgbClr val="C4B48A"/>
                </a:solidFill>
                <a:latin typeface="Calibri"/>
              </a:rPr>
              <a:t>Psalm 143:2</a:t>
            </a:r>
          </a:p>
        </p:txBody>
      </p:sp>
      <p:sp>
        <p:nvSpPr>
          <p:cNvPr id="8" name="TextBox 7"/>
          <p:cNvSpPr txBox="1"/>
          <p:nvPr/>
        </p:nvSpPr>
        <p:spPr>
          <a:xfrm>
            <a:off x="880000" y="1550000"/>
            <a:ext cx="10400000" cy="900000"/>
          </a:xfrm>
          <a:prstGeom prst="rect">
            <a:avLst/>
          </a:prstGeom>
          <a:noFill/>
        </p:spPr>
        <p:txBody>
          <a:bodyPr wrap="square">
            <a:spAutoFit/>
          </a:bodyPr>
          <a:lstStyle/>
          <a:p>
            <a:pPr>
              <a:spcAft>
                <a:spcPts val="300"/>
              </a:spcAft>
            </a:pPr>
            <a:r>
              <a:rPr sz="1800" b="0" i="1">
                <a:solidFill>
                  <a:srgbClr val="F4F1E8"/>
                </a:solidFill>
                <a:latin typeface="Calibri"/>
              </a:rPr>
              <a:t>“Enter not into judgment with your servant, for no one living is righteous before you.”</a:t>
            </a:r>
          </a:p>
        </p:txBody>
      </p:sp>
      <p:sp>
        <p:nvSpPr>
          <p:cNvPr id="9" name="Rounded Rectangle 8"/>
          <p:cNvSpPr/>
          <p:nvPr/>
        </p:nvSpPr>
        <p:spPr>
          <a:xfrm>
            <a:off x="685800" y="2730000"/>
            <a:ext cx="10820000" cy="145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a:hlinkClick r:id="rId3"/>
          </p:cNvPr>
          <p:cNvSpPr txBox="1"/>
          <p:nvPr/>
        </p:nvSpPr>
        <p:spPr>
          <a:xfrm>
            <a:off x="880000" y="2790000"/>
            <a:ext cx="10400000" cy="280000"/>
          </a:xfrm>
          <a:prstGeom prst="rect">
            <a:avLst/>
          </a:prstGeom>
          <a:noFill/>
        </p:spPr>
        <p:txBody>
          <a:bodyPr wrap="square">
            <a:spAutoFit/>
          </a:bodyPr>
          <a:lstStyle/>
          <a:p>
            <a:pPr>
              <a:spcAft>
                <a:spcPts val="300"/>
              </a:spcAft>
            </a:pPr>
            <a:r>
              <a:rPr sz="1500" b="1" i="0">
                <a:solidFill>
                  <a:srgbClr val="C4B48A"/>
                </a:solidFill>
                <a:latin typeface="Calibri"/>
              </a:rPr>
              <a:t>Isaiah 64:6</a:t>
            </a:r>
          </a:p>
        </p:txBody>
      </p:sp>
      <p:sp>
        <p:nvSpPr>
          <p:cNvPr id="11" name="TextBox 10"/>
          <p:cNvSpPr txBox="1"/>
          <p:nvPr/>
        </p:nvSpPr>
        <p:spPr>
          <a:xfrm>
            <a:off x="880000" y="3130000"/>
            <a:ext cx="10400000" cy="900000"/>
          </a:xfrm>
          <a:prstGeom prst="rect">
            <a:avLst/>
          </a:prstGeom>
          <a:noFill/>
        </p:spPr>
        <p:txBody>
          <a:bodyPr wrap="square">
            <a:spAutoFit/>
          </a:bodyPr>
          <a:lstStyle/>
          <a:p>
            <a:pPr>
              <a:spcAft>
                <a:spcPts val="300"/>
              </a:spcAft>
            </a:pPr>
            <a:r>
              <a:rPr sz="1800" b="0" i="1">
                <a:solidFill>
                  <a:srgbClr val="F4F1E8"/>
                </a:solidFill>
                <a:latin typeface="Calibri"/>
              </a:rPr>
              <a:t>“We have all become like one who is unclean, and all our righteous deeds are like a polluted garment.”</a:t>
            </a:r>
          </a:p>
        </p:txBody>
      </p:sp>
      <p:sp>
        <p:nvSpPr>
          <p:cNvPr id="12" name="Rounded Rectangle 11"/>
          <p:cNvSpPr/>
          <p:nvPr/>
        </p:nvSpPr>
        <p:spPr>
          <a:xfrm>
            <a:off x="685800" y="4310000"/>
            <a:ext cx="10820000" cy="145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hlinkClick r:id="rId4"/>
          </p:cNvPr>
          <p:cNvSpPr txBox="1"/>
          <p:nvPr/>
        </p:nvSpPr>
        <p:spPr>
          <a:xfrm>
            <a:off x="880000" y="4370000"/>
            <a:ext cx="10400000" cy="280000"/>
          </a:xfrm>
          <a:prstGeom prst="rect">
            <a:avLst/>
          </a:prstGeom>
          <a:noFill/>
        </p:spPr>
        <p:txBody>
          <a:bodyPr wrap="square">
            <a:spAutoFit/>
          </a:bodyPr>
          <a:lstStyle/>
          <a:p>
            <a:pPr>
              <a:spcAft>
                <a:spcPts val="300"/>
              </a:spcAft>
            </a:pPr>
            <a:r>
              <a:rPr sz="1500" b="1" i="0">
                <a:solidFill>
                  <a:srgbClr val="C4B48A"/>
                </a:solidFill>
                <a:latin typeface="Calibri"/>
              </a:rPr>
              <a:t>Habakkuk 2:4</a:t>
            </a:r>
          </a:p>
        </p:txBody>
      </p:sp>
      <p:sp>
        <p:nvSpPr>
          <p:cNvPr id="14" name="TextBox 13"/>
          <p:cNvSpPr txBox="1"/>
          <p:nvPr/>
        </p:nvSpPr>
        <p:spPr>
          <a:xfrm>
            <a:off x="880000" y="4710000"/>
            <a:ext cx="10400000" cy="900000"/>
          </a:xfrm>
          <a:prstGeom prst="rect">
            <a:avLst/>
          </a:prstGeom>
          <a:noFill/>
        </p:spPr>
        <p:txBody>
          <a:bodyPr wrap="square">
            <a:spAutoFit/>
          </a:bodyPr>
          <a:lstStyle/>
          <a:p>
            <a:pPr>
              <a:spcAft>
                <a:spcPts val="300"/>
              </a:spcAft>
            </a:pPr>
            <a:r>
              <a:rPr sz="1800" b="0" i="1">
                <a:solidFill>
                  <a:srgbClr val="F4F1E8"/>
                </a:solidFill>
                <a:latin typeface="Calibri"/>
              </a:rPr>
              <a:t>“The righteous shall live by his faith.”</a:t>
            </a:r>
          </a:p>
        </p:txBody>
      </p:sp>
      <p:sp>
        <p:nvSpPr>
          <p:cNvPr id="15" name="TextBox 14">
            <a:hlinkClick r:id="rId5"/>
          </p:cNvPr>
          <p:cNvSpPr txBox="1"/>
          <p:nvPr/>
        </p:nvSpPr>
        <p:spPr>
          <a:xfrm>
            <a:off x="685800" y="6464808"/>
            <a:ext cx="10820400" cy="237744"/>
          </a:xfrm>
          <a:prstGeom prst="rect">
            <a:avLst/>
          </a:prstGeom>
          <a:noFill/>
        </p:spPr>
        <p:txBody>
          <a:bodyPr wrap="square">
            <a:spAutoFit/>
          </a:bodyPr>
          <a:lstStyle/>
          <a:p>
            <a:pPr>
              <a:spcAft>
                <a:spcPts val="300"/>
              </a:spcAft>
            </a:pPr>
            <a:r>
              <a:rPr sz="1200" b="0" i="0">
                <a:solidFill>
                  <a:srgbClr val="C4B48A"/>
                </a:solidFill>
                <a:latin typeface="Calibri"/>
              </a:rPr>
              <a:t>Psalm 143:2  ·  Isaiah 64:6  ·  Habakkuk 2:4  ·  Romans 3:20 ESV  ·  biblegateway.com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300"/>
              </a:spcAft>
            </a:pPr>
            <a:r>
              <a:rPr sz="1300" b="1" i="0">
                <a:solidFill>
                  <a:srgbClr val="C4B48A"/>
                </a:solidFill>
                <a:latin typeface="Calibri"/>
              </a:rPr>
              <a:t>REVIEW</a:t>
            </a:r>
          </a:p>
        </p:txBody>
      </p:sp>
      <p:sp>
        <p:nvSpPr>
          <p:cNvPr id="5" name="TextBox 4"/>
          <p:cNvSpPr txBox="1"/>
          <p:nvPr/>
        </p:nvSpPr>
        <p:spPr>
          <a:xfrm>
            <a:off x="685800" y="700000"/>
            <a:ext cx="10789920" cy="340000"/>
          </a:xfrm>
          <a:prstGeom prst="rect">
            <a:avLst/>
          </a:prstGeom>
          <a:noFill/>
        </p:spPr>
        <p:txBody>
          <a:bodyPr wrap="square">
            <a:spAutoFit/>
          </a:bodyPr>
          <a:lstStyle/>
          <a:p>
            <a:pPr>
              <a:spcAft>
                <a:spcPts val="300"/>
              </a:spcAft>
            </a:pPr>
            <a:r>
              <a:rPr sz="2200" b="1" i="0">
                <a:solidFill>
                  <a:srgbClr val="F4F1E8"/>
                </a:solidFill>
                <a:latin typeface="Calibri"/>
              </a:rPr>
              <a:t>God’s sovereignty — a recurring theme in John</a:t>
            </a:r>
          </a:p>
        </p:txBody>
      </p:sp>
      <p:sp>
        <p:nvSpPr>
          <p:cNvPr id="6" name="Rounded Rectangle 5"/>
          <p:cNvSpPr/>
          <p:nvPr/>
        </p:nvSpPr>
        <p:spPr>
          <a:xfrm>
            <a:off x="685800" y="1200000"/>
            <a:ext cx="10820000" cy="23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80000" y="1320000"/>
            <a:ext cx="10400000" cy="2050000"/>
          </a:xfrm>
          <a:prstGeom prst="rect">
            <a:avLst/>
          </a:prstGeom>
          <a:noFill/>
        </p:spPr>
        <p:txBody>
          <a:bodyPr wrap="square">
            <a:spAutoFit/>
          </a:bodyPr>
          <a:lstStyle/>
          <a:p>
            <a:pPr>
              <a:spcAft>
                <a:spcPts val="300"/>
              </a:spcAft>
            </a:pPr>
            <a:r>
              <a:rPr sz="1600" b="1" i="0">
                <a:solidFill>
                  <a:srgbClr val="C4B48A"/>
                </a:solidFill>
                <a:latin typeface="Calibri"/>
              </a:rPr>
              <a:t>John 3:8</a:t>
            </a:r>
          </a:p>
          <a:p>
            <a:pPr>
              <a:spcAft>
                <a:spcPts val="300"/>
              </a:spcAft>
            </a:pPr>
            <a:endParaRPr sz="1600" b="1" i="0">
              <a:solidFill>
                <a:srgbClr val="C4B48A"/>
              </a:solidFill>
              <a:latin typeface="Calibri"/>
            </a:endParaRPr>
          </a:p>
          <a:p>
            <a:pPr>
              <a:spcAft>
                <a:spcPts val="300"/>
              </a:spcAft>
            </a:pPr>
            <a:r>
              <a:rPr sz="1800" b="0" i="1">
                <a:solidFill>
                  <a:srgbClr val="F4F1E8"/>
                </a:solidFill>
                <a:latin typeface="Calibri"/>
              </a:rPr>
              <a:t>“The wind blows where it wishes, and you hear its sound, but you do not know where it comes from or where it goes. So it is with everyone who is born of the Spirit.”</a:t>
            </a:r>
          </a:p>
        </p:txBody>
      </p:sp>
      <p:sp>
        <p:nvSpPr>
          <p:cNvPr id="8" name="Rounded Rectangle 7"/>
          <p:cNvSpPr/>
          <p:nvPr/>
        </p:nvSpPr>
        <p:spPr>
          <a:xfrm>
            <a:off x="685800" y="3650000"/>
            <a:ext cx="10820000" cy="23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80000" y="3770000"/>
            <a:ext cx="10400000" cy="2050000"/>
          </a:xfrm>
          <a:prstGeom prst="rect">
            <a:avLst/>
          </a:prstGeom>
          <a:noFill/>
        </p:spPr>
        <p:txBody>
          <a:bodyPr wrap="square">
            <a:spAutoFit/>
          </a:bodyPr>
          <a:lstStyle/>
          <a:p>
            <a:pPr>
              <a:spcAft>
                <a:spcPts val="300"/>
              </a:spcAft>
            </a:pPr>
            <a:r>
              <a:rPr sz="1600" b="1" i="0">
                <a:solidFill>
                  <a:srgbClr val="C4B48A"/>
                </a:solidFill>
                <a:latin typeface="Calibri"/>
              </a:rPr>
              <a:t>John 1:13</a:t>
            </a:r>
          </a:p>
          <a:p>
            <a:pPr>
              <a:spcAft>
                <a:spcPts val="300"/>
              </a:spcAft>
            </a:pPr>
            <a:endParaRPr sz="1600" b="1" i="0">
              <a:solidFill>
                <a:srgbClr val="C4B48A"/>
              </a:solidFill>
              <a:latin typeface="Calibri"/>
            </a:endParaRPr>
          </a:p>
          <a:p>
            <a:pPr>
              <a:spcAft>
                <a:spcPts val="300"/>
              </a:spcAft>
            </a:pPr>
            <a:r>
              <a:rPr sz="1800" b="0" i="1">
                <a:solidFill>
                  <a:srgbClr val="F4F1E8"/>
                </a:solidFill>
                <a:latin typeface="Calibri"/>
              </a:rPr>
              <a:t>“Who were born, not of blood nor of the will of the flesh nor of the will of man, but of God.”</a:t>
            </a:r>
          </a:p>
          <a:p>
            <a:pPr>
              <a:spcAft>
                <a:spcPts val="300"/>
              </a:spcAft>
            </a:pPr>
            <a:endParaRPr sz="1800" b="0" i="1">
              <a:solidFill>
                <a:srgbClr val="F4F1E8"/>
              </a:solidFill>
              <a:latin typeface="Calibri"/>
            </a:endParaRPr>
          </a:p>
          <a:p>
            <a:pPr>
              <a:spcAft>
                <a:spcPts val="300"/>
              </a:spcAft>
            </a:pPr>
            <a:r>
              <a:rPr sz="1600" b="0" i="0">
                <a:solidFill>
                  <a:srgbClr val="E7E2D4"/>
                </a:solidFill>
                <a:latin typeface="Calibri"/>
              </a:rPr>
              <a:t>The new birth is not of human will. God's sovereignty is declared throughout John (though often alongside appeals to human belief).</a:t>
            </a:r>
          </a:p>
        </p:txBody>
      </p:sp>
      <p:sp>
        <p:nvSpPr>
          <p:cNvPr id="10" name="TextBox 9">
            <a:hlinkClick r:id="rId2"/>
          </p:cNvPr>
          <p:cNvSpPr txBox="1"/>
          <p:nvPr/>
        </p:nvSpPr>
        <p:spPr>
          <a:xfrm>
            <a:off x="685800" y="6464808"/>
            <a:ext cx="10820400" cy="237744"/>
          </a:xfrm>
          <a:prstGeom prst="rect">
            <a:avLst/>
          </a:prstGeom>
          <a:noFill/>
        </p:spPr>
        <p:txBody>
          <a:bodyPr wrap="square">
            <a:spAutoFit/>
          </a:bodyPr>
          <a:lstStyle/>
          <a:p>
            <a:pPr>
              <a:spcAft>
                <a:spcPts val="300"/>
              </a:spcAft>
            </a:pPr>
            <a:r>
              <a:rPr sz="1200" b="0" i="0">
                <a:solidFill>
                  <a:srgbClr val="C4B48A"/>
                </a:solidFill>
                <a:latin typeface="Calibri"/>
              </a:rPr>
              <a:t>John 3:8  ·  John 1:13 ESV  ·  biblegateway.com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300"/>
              </a:spcAft>
            </a:pPr>
            <a:r>
              <a:rPr sz="1300" b="1" i="0">
                <a:solidFill>
                  <a:srgbClr val="C4B48A"/>
                </a:solidFill>
                <a:latin typeface="Calibri"/>
              </a:rPr>
              <a:t>THE TEXT</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300"/>
              </a:spcAft>
            </a:pPr>
            <a:r>
              <a:rPr sz="2600" b="1" i="0">
                <a:solidFill>
                  <a:srgbClr val="F4F1E8"/>
                </a:solidFill>
                <a:latin typeface="Calibri"/>
              </a:rPr>
              <a:t>John 3:11–15</a:t>
            </a:r>
          </a:p>
        </p:txBody>
      </p:sp>
      <p:sp>
        <p:nvSpPr>
          <p:cNvPr id="6" name="Rounded Rectangle 5"/>
          <p:cNvSpPr/>
          <p:nvPr/>
        </p:nvSpPr>
        <p:spPr>
          <a:xfrm>
            <a:off x="1000000" y="1450000"/>
            <a:ext cx="10200000" cy="47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200000" y="1650000"/>
            <a:ext cx="9800000" cy="4200000"/>
          </a:xfrm>
          <a:prstGeom prst="rect">
            <a:avLst/>
          </a:prstGeom>
          <a:noFill/>
        </p:spPr>
        <p:txBody>
          <a:bodyPr wrap="square">
            <a:spAutoFit/>
          </a:bodyPr>
          <a:lstStyle/>
          <a:p>
            <a:pPr>
              <a:spcAft>
                <a:spcPts val="300"/>
              </a:spcAft>
            </a:pPr>
            <a:r>
              <a:rPr sz="1800" b="0" i="1">
                <a:solidFill>
                  <a:srgbClr val="F4F1E8"/>
                </a:solidFill>
                <a:latin typeface="Calibri"/>
              </a:rPr>
              <a:t>“Truly, truly, I say to you, we speak of what we know, and bear witness to what we have seen, but you do not receive our testimony.</a:t>
            </a:r>
          </a:p>
          <a:p>
            <a:pPr>
              <a:spcAft>
                <a:spcPts val="300"/>
              </a:spcAft>
            </a:pPr>
            <a:endParaRPr sz="1800" b="0" i="1">
              <a:solidFill>
                <a:srgbClr val="F4F1E8"/>
              </a:solidFill>
              <a:latin typeface="Calibri"/>
            </a:endParaRPr>
          </a:p>
          <a:p>
            <a:pPr>
              <a:spcAft>
                <a:spcPts val="300"/>
              </a:spcAft>
            </a:pPr>
            <a:r>
              <a:rPr sz="1800" b="0" i="1">
                <a:solidFill>
                  <a:srgbClr val="F4F1E8"/>
                </a:solidFill>
                <a:latin typeface="Calibri"/>
              </a:rPr>
              <a:t>If I have told you earthly things and you do not believe, how can you believe if I tell you heavenly things?</a:t>
            </a:r>
          </a:p>
          <a:p>
            <a:pPr>
              <a:spcAft>
                <a:spcPts val="300"/>
              </a:spcAft>
            </a:pPr>
            <a:endParaRPr sz="1800" b="0" i="1">
              <a:solidFill>
                <a:srgbClr val="F4F1E8"/>
              </a:solidFill>
              <a:latin typeface="Calibri"/>
            </a:endParaRPr>
          </a:p>
          <a:p>
            <a:pPr>
              <a:spcAft>
                <a:spcPts val="300"/>
              </a:spcAft>
            </a:pPr>
            <a:r>
              <a:rPr sz="1800" b="0" i="1">
                <a:solidFill>
                  <a:srgbClr val="F4F1E8"/>
                </a:solidFill>
                <a:latin typeface="Calibri"/>
              </a:rPr>
              <a:t>No one has ascended into heaven except he who descended from heaven, the Son of Man.</a:t>
            </a:r>
          </a:p>
          <a:p>
            <a:pPr>
              <a:spcAft>
                <a:spcPts val="300"/>
              </a:spcAft>
            </a:pPr>
            <a:endParaRPr sz="1800" b="0" i="1">
              <a:solidFill>
                <a:srgbClr val="F4F1E8"/>
              </a:solidFill>
              <a:latin typeface="Calibri"/>
            </a:endParaRPr>
          </a:p>
          <a:p>
            <a:pPr>
              <a:spcAft>
                <a:spcPts val="300"/>
              </a:spcAft>
            </a:pPr>
            <a:r>
              <a:rPr sz="1800" b="0" i="1">
                <a:solidFill>
                  <a:srgbClr val="F4F1E8"/>
                </a:solidFill>
                <a:latin typeface="Calibri"/>
              </a:rPr>
              <a:t>And as Moses lifted up the serpent in the wilderness, so must the Son of Man be lifted up, that whoever believes in him may have eternal life.”</a:t>
            </a:r>
          </a:p>
        </p:txBody>
      </p:sp>
      <p:sp>
        <p:nvSpPr>
          <p:cNvPr id="8" name="TextBox 7">
            <a:hlinkClick r:id="rId2"/>
          </p:cNvPr>
          <p:cNvSpPr txBox="1"/>
          <p:nvPr/>
        </p:nvSpPr>
        <p:spPr>
          <a:xfrm>
            <a:off x="685800" y="6464808"/>
            <a:ext cx="10820400" cy="237744"/>
          </a:xfrm>
          <a:prstGeom prst="rect">
            <a:avLst/>
          </a:prstGeom>
          <a:noFill/>
        </p:spPr>
        <p:txBody>
          <a:bodyPr wrap="square">
            <a:spAutoFit/>
          </a:bodyPr>
          <a:lstStyle/>
          <a:p>
            <a:pPr>
              <a:spcAft>
                <a:spcPts val="300"/>
              </a:spcAft>
            </a:pPr>
            <a:r>
              <a:rPr sz="1200" b="0" i="0">
                <a:solidFill>
                  <a:srgbClr val="C4B48A"/>
                </a:solidFill>
                <a:latin typeface="Calibri"/>
              </a:rPr>
              <a:t>John 3:11–15 ESV  ·  biblegateway.com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300"/>
              </a:spcAft>
            </a:pPr>
            <a:r>
              <a:rPr sz="1300" b="1" i="0">
                <a:solidFill>
                  <a:srgbClr val="C4B48A"/>
                </a:solidFill>
                <a:latin typeface="Calibri"/>
              </a:rPr>
              <a:t>THE WE</a:t>
            </a:r>
          </a:p>
        </p:txBody>
      </p:sp>
      <p:sp>
        <p:nvSpPr>
          <p:cNvPr id="5" name="TextBox 4"/>
          <p:cNvSpPr txBox="1"/>
          <p:nvPr/>
        </p:nvSpPr>
        <p:spPr>
          <a:xfrm>
            <a:off x="685800" y="680000"/>
            <a:ext cx="10789920" cy="430887"/>
          </a:xfrm>
          <a:prstGeom prst="rect">
            <a:avLst/>
          </a:prstGeom>
          <a:noFill/>
        </p:spPr>
        <p:txBody>
          <a:bodyPr wrap="square">
            <a:spAutoFit/>
          </a:bodyPr>
          <a:lstStyle/>
          <a:p>
            <a:pPr>
              <a:spcAft>
                <a:spcPts val="300"/>
              </a:spcAft>
            </a:pPr>
            <a:r>
              <a:rPr lang="en-US" sz="2200" b="1" i="0" dirty="0">
                <a:solidFill>
                  <a:srgbClr val="F4F1E8"/>
                </a:solidFill>
                <a:latin typeface="Calibri"/>
              </a:rPr>
              <a:t>The heavenly and earthly councils</a:t>
            </a:r>
            <a:endParaRPr sz="2200" b="1" i="0" dirty="0">
              <a:solidFill>
                <a:srgbClr val="F4F1E8"/>
              </a:solidFill>
              <a:latin typeface="Calibri"/>
            </a:endParaRPr>
          </a:p>
        </p:txBody>
      </p:sp>
      <p:sp>
        <p:nvSpPr>
          <p:cNvPr id="6" name="Rounded Rectangle 5"/>
          <p:cNvSpPr/>
          <p:nvPr/>
        </p:nvSpPr>
        <p:spPr>
          <a:xfrm>
            <a:off x="685800" y="1100000"/>
            <a:ext cx="5200000" cy="50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220000"/>
            <a:ext cx="4840000" cy="3970318"/>
          </a:xfrm>
          <a:prstGeom prst="rect">
            <a:avLst/>
          </a:prstGeom>
          <a:noFill/>
        </p:spPr>
        <p:txBody>
          <a:bodyPr wrap="square">
            <a:spAutoFit/>
          </a:bodyPr>
          <a:lstStyle/>
          <a:p>
            <a:pPr>
              <a:spcAft>
                <a:spcPts val="300"/>
              </a:spcAft>
            </a:pPr>
            <a:r>
              <a:rPr lang="en-US" sz="1500" b="1" dirty="0">
                <a:solidFill>
                  <a:srgbClr val="C4B48A"/>
                </a:solidFill>
              </a:rPr>
              <a:t>Genesis 1:26</a:t>
            </a:r>
          </a:p>
          <a:p>
            <a:pPr>
              <a:spcAft>
                <a:spcPts val="300"/>
              </a:spcAft>
            </a:pPr>
            <a:endParaRPr lang="en-US" sz="1600" b="1" dirty="0">
              <a:solidFill>
                <a:srgbClr val="C4B48A"/>
              </a:solidFill>
            </a:endParaRPr>
          </a:p>
          <a:p>
            <a:pPr>
              <a:spcAft>
                <a:spcPts val="300"/>
              </a:spcAft>
            </a:pPr>
            <a:r>
              <a:rPr lang="en-US" i="1" dirty="0">
                <a:solidFill>
                  <a:srgbClr val="F4F1E8"/>
                </a:solidFill>
              </a:rPr>
              <a:t>Then God said, “Let us make man in our image, after our likeness.”</a:t>
            </a:r>
          </a:p>
          <a:p>
            <a:pPr>
              <a:spcAft>
                <a:spcPts val="300"/>
              </a:spcAft>
            </a:pPr>
            <a:endParaRPr lang="en-US" sz="1600" i="1" dirty="0">
              <a:solidFill>
                <a:srgbClr val="F4F1E8"/>
              </a:solidFill>
            </a:endParaRPr>
          </a:p>
          <a:p>
            <a:pPr>
              <a:spcAft>
                <a:spcPts val="300"/>
              </a:spcAft>
            </a:pPr>
            <a:r>
              <a:rPr lang="en-US" sz="1400" dirty="0">
                <a:solidFill>
                  <a:srgbClr val="E7E2D4"/>
                </a:solidFill>
              </a:rPr>
              <a:t>Us. Our. The plural is already there, at the making.</a:t>
            </a:r>
          </a:p>
          <a:p>
            <a:pPr>
              <a:spcAft>
                <a:spcPts val="300"/>
              </a:spcAft>
            </a:pPr>
            <a:endParaRPr lang="en-US" sz="1500" b="1" i="0" dirty="0">
              <a:solidFill>
                <a:srgbClr val="C4B48A"/>
              </a:solidFill>
              <a:latin typeface="Calibri"/>
            </a:endParaRPr>
          </a:p>
          <a:p>
            <a:pPr>
              <a:spcAft>
                <a:spcPts val="300"/>
              </a:spcAft>
            </a:pPr>
            <a:r>
              <a:rPr sz="1500" b="1" i="0" dirty="0">
                <a:solidFill>
                  <a:srgbClr val="C4B48A"/>
                </a:solidFill>
                <a:latin typeface="Calibri"/>
              </a:rPr>
              <a:t>John 3:11</a:t>
            </a:r>
          </a:p>
          <a:p>
            <a:pPr>
              <a:spcAft>
                <a:spcPts val="300"/>
              </a:spcAft>
            </a:pPr>
            <a:endParaRPr sz="1500" b="1" i="0" dirty="0">
              <a:solidFill>
                <a:srgbClr val="C4B48A"/>
              </a:solidFill>
              <a:latin typeface="Calibri"/>
            </a:endParaRPr>
          </a:p>
          <a:p>
            <a:pPr>
              <a:spcAft>
                <a:spcPts val="300"/>
              </a:spcAft>
            </a:pPr>
            <a:r>
              <a:rPr lang="en-US" b="0" dirty="0">
                <a:solidFill>
                  <a:srgbClr val="F4F1E8"/>
                </a:solidFill>
                <a:latin typeface="Calibri"/>
              </a:rPr>
              <a:t>Jesus: </a:t>
            </a:r>
            <a:r>
              <a:rPr b="0" i="1" dirty="0">
                <a:solidFill>
                  <a:srgbClr val="F4F1E8"/>
                </a:solidFill>
                <a:latin typeface="Calibri"/>
              </a:rPr>
              <a:t>“We speak of what we know, and bear witness to what we have seen, but you do not receive our testimony.”</a:t>
            </a:r>
          </a:p>
          <a:p>
            <a:pPr>
              <a:spcAft>
                <a:spcPts val="300"/>
              </a:spcAft>
            </a:pPr>
            <a:endParaRPr sz="1600" b="0" i="1" dirty="0">
              <a:solidFill>
                <a:srgbClr val="F4F1E8"/>
              </a:solidFill>
              <a:latin typeface="Calibri"/>
            </a:endParaRPr>
          </a:p>
          <a:p>
            <a:pPr>
              <a:spcAft>
                <a:spcPts val="300"/>
              </a:spcAft>
            </a:pPr>
            <a:r>
              <a:rPr sz="1400" b="0" i="0" dirty="0">
                <a:solidFill>
                  <a:srgbClr val="E7E2D4"/>
                </a:solidFill>
                <a:latin typeface="Calibri"/>
              </a:rPr>
              <a:t>We. Our. The same voice, now to the teacher of Israel.</a:t>
            </a:r>
            <a:endParaRPr lang="en-US" sz="1400" b="0" i="0" dirty="0">
              <a:solidFill>
                <a:srgbClr val="E7E2D4"/>
              </a:solidFill>
              <a:latin typeface="Calibri"/>
            </a:endParaRPr>
          </a:p>
        </p:txBody>
      </p:sp>
      <p:sp>
        <p:nvSpPr>
          <p:cNvPr id="8" name="Rounded Rectangle 7"/>
          <p:cNvSpPr/>
          <p:nvPr/>
        </p:nvSpPr>
        <p:spPr>
          <a:xfrm>
            <a:off x="6235800" y="1100000"/>
            <a:ext cx="5200000" cy="50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415800" y="1220000"/>
            <a:ext cx="4840000" cy="3924151"/>
          </a:xfrm>
          <a:prstGeom prst="rect">
            <a:avLst/>
          </a:prstGeom>
          <a:noFill/>
        </p:spPr>
        <p:txBody>
          <a:bodyPr wrap="square">
            <a:spAutoFit/>
          </a:bodyPr>
          <a:lstStyle/>
          <a:p>
            <a:pPr>
              <a:spcAft>
                <a:spcPts val="300"/>
              </a:spcAft>
            </a:pPr>
            <a:r>
              <a:rPr lang="en-US" sz="1500" b="1" i="0" dirty="0">
                <a:solidFill>
                  <a:srgbClr val="C4B48A"/>
                </a:solidFill>
                <a:latin typeface="Calibri"/>
              </a:rPr>
              <a:t>John</a:t>
            </a:r>
            <a:r>
              <a:rPr sz="1500" b="1" i="0" dirty="0">
                <a:solidFill>
                  <a:srgbClr val="C4B48A"/>
                </a:solidFill>
                <a:latin typeface="Calibri"/>
              </a:rPr>
              <a:t> 3:2</a:t>
            </a:r>
          </a:p>
          <a:p>
            <a:pPr>
              <a:spcAft>
                <a:spcPts val="300"/>
              </a:spcAft>
            </a:pPr>
            <a:endParaRPr sz="1500" b="1" i="0" dirty="0">
              <a:solidFill>
                <a:srgbClr val="C4B48A"/>
              </a:solidFill>
              <a:latin typeface="Calibri"/>
            </a:endParaRPr>
          </a:p>
          <a:p>
            <a:pPr>
              <a:spcAft>
                <a:spcPts val="300"/>
              </a:spcAft>
            </a:pPr>
            <a:r>
              <a:rPr lang="en-US" b="0" dirty="0">
                <a:solidFill>
                  <a:srgbClr val="F4F1E8"/>
                </a:solidFill>
                <a:latin typeface="Calibri"/>
              </a:rPr>
              <a:t>Nicodemus: </a:t>
            </a:r>
            <a:r>
              <a:rPr b="0" i="1" dirty="0">
                <a:solidFill>
                  <a:srgbClr val="F4F1E8"/>
                </a:solidFill>
                <a:latin typeface="Calibri"/>
              </a:rPr>
              <a:t>“Rabbi, we know that you are a teacher come from God.”</a:t>
            </a:r>
          </a:p>
          <a:p>
            <a:pPr>
              <a:spcAft>
                <a:spcPts val="300"/>
              </a:spcAft>
            </a:pPr>
            <a:endParaRPr sz="1600" b="0" i="1" dirty="0">
              <a:solidFill>
                <a:srgbClr val="F4F1E8"/>
              </a:solidFill>
              <a:latin typeface="Calibri"/>
            </a:endParaRPr>
          </a:p>
          <a:p>
            <a:pPr>
              <a:spcAft>
                <a:spcPts val="300"/>
              </a:spcAft>
            </a:pPr>
            <a:r>
              <a:rPr sz="1400" b="0" i="0" dirty="0">
                <a:solidFill>
                  <a:srgbClr val="E7E2D4"/>
                </a:solidFill>
                <a:latin typeface="Calibri"/>
              </a:rPr>
              <a:t>A council speaking from below.</a:t>
            </a:r>
          </a:p>
          <a:p>
            <a:pPr>
              <a:spcAft>
                <a:spcPts val="300"/>
              </a:spcAft>
            </a:pPr>
            <a:endParaRPr sz="1400" b="0" i="0" dirty="0">
              <a:solidFill>
                <a:srgbClr val="E7E2D4"/>
              </a:solidFill>
              <a:latin typeface="Calibri"/>
            </a:endParaRPr>
          </a:p>
          <a:p>
            <a:pPr>
              <a:spcAft>
                <a:spcPts val="300"/>
              </a:spcAft>
            </a:pPr>
            <a:r>
              <a:rPr lang="en-US" sz="1500" b="1" i="0" dirty="0">
                <a:solidFill>
                  <a:srgbClr val="C4B48A"/>
                </a:solidFill>
                <a:latin typeface="Calibri"/>
              </a:rPr>
              <a:t>John </a:t>
            </a:r>
            <a:r>
              <a:rPr sz="1500" b="1" i="0" dirty="0">
                <a:solidFill>
                  <a:srgbClr val="C4B48A"/>
                </a:solidFill>
                <a:latin typeface="Calibri"/>
              </a:rPr>
              <a:t>3:11</a:t>
            </a:r>
          </a:p>
          <a:p>
            <a:pPr>
              <a:spcAft>
                <a:spcPts val="300"/>
              </a:spcAft>
            </a:pPr>
            <a:endParaRPr sz="1500" b="1" i="0" dirty="0">
              <a:solidFill>
                <a:srgbClr val="C4B48A"/>
              </a:solidFill>
              <a:latin typeface="Calibri"/>
            </a:endParaRPr>
          </a:p>
          <a:p>
            <a:pPr>
              <a:spcAft>
                <a:spcPts val="300"/>
              </a:spcAft>
            </a:pPr>
            <a:r>
              <a:rPr lang="en-US" dirty="0">
                <a:solidFill>
                  <a:srgbClr val="F4F1E8"/>
                </a:solidFill>
              </a:rPr>
              <a:t>Jesus: </a:t>
            </a:r>
            <a:r>
              <a:rPr lang="en-US" i="1" dirty="0">
                <a:solidFill>
                  <a:srgbClr val="F4F1E8"/>
                </a:solidFill>
              </a:rPr>
              <a:t>“We speak of what we know, and bear witness to what we have seen, but you do not receive our testimony.”</a:t>
            </a:r>
          </a:p>
          <a:p>
            <a:pPr>
              <a:spcAft>
                <a:spcPts val="300"/>
              </a:spcAft>
            </a:pPr>
            <a:endParaRPr sz="1600" b="0" i="1" dirty="0">
              <a:solidFill>
                <a:srgbClr val="F4F1E8"/>
              </a:solidFill>
              <a:latin typeface="Calibri"/>
            </a:endParaRPr>
          </a:p>
          <a:p>
            <a:pPr>
              <a:spcAft>
                <a:spcPts val="300"/>
              </a:spcAft>
            </a:pPr>
            <a:r>
              <a:rPr sz="1400" b="0" i="0" dirty="0">
                <a:solidFill>
                  <a:srgbClr val="E7E2D4"/>
                </a:solidFill>
                <a:latin typeface="Calibri"/>
              </a:rPr>
              <a:t>Testimony from above.</a:t>
            </a:r>
          </a:p>
        </p:txBody>
      </p:sp>
      <p:sp>
        <p:nvSpPr>
          <p:cNvPr id="10" name="TextBox 9">
            <a:hlinkClick r:id="rId2"/>
          </p:cNvPr>
          <p:cNvSpPr txBox="1"/>
          <p:nvPr/>
        </p:nvSpPr>
        <p:spPr>
          <a:xfrm>
            <a:off x="685800" y="6464808"/>
            <a:ext cx="10820400" cy="237744"/>
          </a:xfrm>
          <a:prstGeom prst="rect">
            <a:avLst/>
          </a:prstGeom>
          <a:noFill/>
        </p:spPr>
        <p:txBody>
          <a:bodyPr wrap="square">
            <a:spAutoFit/>
          </a:bodyPr>
          <a:lstStyle/>
          <a:p>
            <a:pPr>
              <a:spcAft>
                <a:spcPts val="300"/>
              </a:spcAft>
            </a:pPr>
            <a:r>
              <a:rPr sz="1200" b="0" i="0">
                <a:solidFill>
                  <a:srgbClr val="C4B48A"/>
                </a:solidFill>
                <a:latin typeface="Calibri"/>
              </a:rPr>
              <a:t>Genesis 1:26  ·  John 3:2, 11 ESV  ·  biblegateway.com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300"/>
              </a:spcAft>
            </a:pPr>
            <a:r>
              <a:rPr sz="1300" b="1" i="0">
                <a:solidFill>
                  <a:srgbClr val="C4B48A"/>
                </a:solidFill>
                <a:latin typeface="Calibri"/>
              </a:rPr>
              <a:t>ASCENDING AND DESCENDING</a:t>
            </a:r>
          </a:p>
        </p:txBody>
      </p:sp>
      <p:sp>
        <p:nvSpPr>
          <p:cNvPr id="5" name="TextBox 4"/>
          <p:cNvSpPr txBox="1"/>
          <p:nvPr/>
        </p:nvSpPr>
        <p:spPr>
          <a:xfrm>
            <a:off x="685800" y="700000"/>
            <a:ext cx="10789920" cy="340000"/>
          </a:xfrm>
          <a:prstGeom prst="rect">
            <a:avLst/>
          </a:prstGeom>
          <a:noFill/>
        </p:spPr>
        <p:txBody>
          <a:bodyPr wrap="square">
            <a:spAutoFit/>
          </a:bodyPr>
          <a:lstStyle/>
          <a:p>
            <a:pPr>
              <a:spcAft>
                <a:spcPts val="300"/>
              </a:spcAft>
            </a:pPr>
            <a:r>
              <a:rPr sz="2200" b="1" i="0">
                <a:solidFill>
                  <a:srgbClr val="F4F1E8"/>
                </a:solidFill>
                <a:latin typeface="Calibri"/>
              </a:rPr>
              <a:t>Jacob’s ladder – connecting heaven and earth</a:t>
            </a:r>
          </a:p>
        </p:txBody>
      </p:sp>
      <p:sp>
        <p:nvSpPr>
          <p:cNvPr id="6" name="Rounded Rectangle 5"/>
          <p:cNvSpPr/>
          <p:nvPr/>
        </p:nvSpPr>
        <p:spPr>
          <a:xfrm>
            <a:off x="685800" y="1200000"/>
            <a:ext cx="10820000" cy="48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80000" y="1350000"/>
            <a:ext cx="10400000" cy="4500000"/>
          </a:xfrm>
          <a:prstGeom prst="rect">
            <a:avLst/>
          </a:prstGeom>
          <a:noFill/>
        </p:spPr>
        <p:txBody>
          <a:bodyPr wrap="square">
            <a:spAutoFit/>
          </a:bodyPr>
          <a:lstStyle/>
          <a:p>
            <a:pPr>
              <a:spcAft>
                <a:spcPts val="300"/>
              </a:spcAft>
            </a:pPr>
            <a:r>
              <a:rPr sz="1600" b="1" i="0">
                <a:solidFill>
                  <a:srgbClr val="C4B48A"/>
                </a:solidFill>
                <a:latin typeface="Calibri"/>
              </a:rPr>
              <a:t>Genesis 28:12–13</a:t>
            </a:r>
          </a:p>
          <a:p>
            <a:pPr>
              <a:spcAft>
                <a:spcPts val="300"/>
              </a:spcAft>
            </a:pPr>
            <a:endParaRPr sz="1600" b="1" i="0">
              <a:solidFill>
                <a:srgbClr val="C4B48A"/>
              </a:solidFill>
              <a:latin typeface="Calibri"/>
            </a:endParaRPr>
          </a:p>
          <a:p>
            <a:pPr>
              <a:spcAft>
                <a:spcPts val="300"/>
              </a:spcAft>
            </a:pPr>
            <a:r>
              <a:rPr sz="1800" b="0" i="1">
                <a:solidFill>
                  <a:srgbClr val="F4F1E8"/>
                </a:solidFill>
                <a:latin typeface="Calibri"/>
              </a:rPr>
              <a:t>“And he dreamed, and behold, there was a ladder set up on the earth, and the top of it reached to heaven. And behold, the angels of God were ascending and descending on it. And behold, the Lord stood above it.”</a:t>
            </a:r>
          </a:p>
          <a:p>
            <a:pPr>
              <a:spcAft>
                <a:spcPts val="300"/>
              </a:spcAft>
            </a:pPr>
            <a:endParaRPr sz="1800" b="0" i="1">
              <a:solidFill>
                <a:srgbClr val="F4F1E8"/>
              </a:solidFill>
              <a:latin typeface="Calibri"/>
            </a:endParaRPr>
          </a:p>
          <a:p>
            <a:pPr>
              <a:spcAft>
                <a:spcPts val="300"/>
              </a:spcAft>
            </a:pPr>
            <a:r>
              <a:rPr sz="1600" b="1" i="0">
                <a:solidFill>
                  <a:srgbClr val="C4B48A"/>
                </a:solidFill>
                <a:latin typeface="Calibri"/>
              </a:rPr>
              <a:t>John 3:13</a:t>
            </a:r>
          </a:p>
          <a:p>
            <a:pPr>
              <a:spcAft>
                <a:spcPts val="300"/>
              </a:spcAft>
            </a:pPr>
            <a:endParaRPr sz="1600" b="1" i="0">
              <a:solidFill>
                <a:srgbClr val="C4B48A"/>
              </a:solidFill>
              <a:latin typeface="Calibri"/>
            </a:endParaRPr>
          </a:p>
          <a:p>
            <a:pPr>
              <a:spcAft>
                <a:spcPts val="300"/>
              </a:spcAft>
            </a:pPr>
            <a:r>
              <a:rPr sz="1800" b="0" i="1">
                <a:solidFill>
                  <a:srgbClr val="F4F1E8"/>
                </a:solidFill>
                <a:latin typeface="Calibri"/>
              </a:rPr>
              <a:t>“No one has ascended into heaven except he who descended from heaven, the Son of Man.”</a:t>
            </a:r>
          </a:p>
          <a:p>
            <a:pPr>
              <a:spcAft>
                <a:spcPts val="300"/>
              </a:spcAft>
            </a:pPr>
            <a:endParaRPr sz="1800" b="0" i="1">
              <a:solidFill>
                <a:srgbClr val="F4F1E8"/>
              </a:solidFill>
              <a:latin typeface="Calibri"/>
            </a:endParaRPr>
          </a:p>
          <a:p>
            <a:pPr>
              <a:spcAft>
                <a:spcPts val="300"/>
              </a:spcAft>
            </a:pPr>
            <a:r>
              <a:rPr sz="1600" b="0" i="0">
                <a:solidFill>
                  <a:srgbClr val="E7E2D4"/>
                </a:solidFill>
                <a:latin typeface="Calibri"/>
              </a:rPr>
              <a:t>The ladder is a person.</a:t>
            </a:r>
          </a:p>
        </p:txBody>
      </p:sp>
      <p:sp>
        <p:nvSpPr>
          <p:cNvPr id="8" name="TextBox 7">
            <a:hlinkClick r:id="rId2"/>
          </p:cNvPr>
          <p:cNvSpPr txBox="1"/>
          <p:nvPr/>
        </p:nvSpPr>
        <p:spPr>
          <a:xfrm>
            <a:off x="685800" y="6464808"/>
            <a:ext cx="10820400" cy="237744"/>
          </a:xfrm>
          <a:prstGeom prst="rect">
            <a:avLst/>
          </a:prstGeom>
          <a:noFill/>
        </p:spPr>
        <p:txBody>
          <a:bodyPr wrap="square">
            <a:spAutoFit/>
          </a:bodyPr>
          <a:lstStyle/>
          <a:p>
            <a:pPr>
              <a:spcAft>
                <a:spcPts val="300"/>
              </a:spcAft>
            </a:pPr>
            <a:r>
              <a:rPr sz="1200" b="0" i="0">
                <a:solidFill>
                  <a:srgbClr val="C4B48A"/>
                </a:solidFill>
                <a:latin typeface="Calibri"/>
              </a:rPr>
              <a:t>Genesis 28:12–13  ·  John 1:51  ·  John 3:13 ESV  ·  biblegateway.com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300"/>
              </a:spcAft>
            </a:pPr>
            <a:r>
              <a:rPr sz="1300" b="1" i="0">
                <a:solidFill>
                  <a:srgbClr val="C4B48A"/>
                </a:solidFill>
                <a:latin typeface="Calibri"/>
              </a:rPr>
              <a:t>SON OF MAN</a:t>
            </a:r>
          </a:p>
        </p:txBody>
      </p:sp>
      <p:sp>
        <p:nvSpPr>
          <p:cNvPr id="5" name="TextBox 4"/>
          <p:cNvSpPr txBox="1"/>
          <p:nvPr/>
        </p:nvSpPr>
        <p:spPr>
          <a:xfrm>
            <a:off x="685800" y="700000"/>
            <a:ext cx="10789920" cy="340000"/>
          </a:xfrm>
          <a:prstGeom prst="rect">
            <a:avLst/>
          </a:prstGeom>
          <a:noFill/>
        </p:spPr>
        <p:txBody>
          <a:bodyPr wrap="square">
            <a:spAutoFit/>
          </a:bodyPr>
          <a:lstStyle/>
          <a:p>
            <a:pPr>
              <a:spcAft>
                <a:spcPts val="300"/>
              </a:spcAft>
            </a:pPr>
            <a:r>
              <a:rPr sz="2400" b="1" i="0">
                <a:solidFill>
                  <a:srgbClr val="F4F1E8"/>
                </a:solidFill>
                <a:latin typeface="Calibri"/>
              </a:rPr>
              <a:t>Son of Man lifted up</a:t>
            </a:r>
          </a:p>
        </p:txBody>
      </p:sp>
      <p:sp>
        <p:nvSpPr>
          <p:cNvPr id="6" name="Rounded Rectangle 5"/>
          <p:cNvSpPr/>
          <p:nvPr/>
        </p:nvSpPr>
        <p:spPr>
          <a:xfrm>
            <a:off x="685800" y="1200000"/>
            <a:ext cx="10820000" cy="48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80000" y="1350000"/>
            <a:ext cx="10400000" cy="2092881"/>
          </a:xfrm>
          <a:prstGeom prst="rect">
            <a:avLst/>
          </a:prstGeom>
          <a:noFill/>
        </p:spPr>
        <p:txBody>
          <a:bodyPr wrap="square">
            <a:spAutoFit/>
          </a:bodyPr>
          <a:lstStyle/>
          <a:p>
            <a:pPr>
              <a:spcAft>
                <a:spcPts val="300"/>
              </a:spcAft>
            </a:pPr>
            <a:r>
              <a:rPr sz="1600" b="1" i="0" dirty="0">
                <a:solidFill>
                  <a:srgbClr val="C4B48A"/>
                </a:solidFill>
                <a:latin typeface="Calibri"/>
              </a:rPr>
              <a:t>Daniel 7:13–14</a:t>
            </a:r>
          </a:p>
          <a:p>
            <a:pPr>
              <a:spcAft>
                <a:spcPts val="300"/>
              </a:spcAft>
            </a:pPr>
            <a:endParaRPr sz="1600" b="1" i="0" dirty="0">
              <a:solidFill>
                <a:srgbClr val="C4B48A"/>
              </a:solidFill>
              <a:latin typeface="Calibri"/>
            </a:endParaRPr>
          </a:p>
          <a:p>
            <a:pPr>
              <a:spcAft>
                <a:spcPts val="300"/>
              </a:spcAft>
            </a:pPr>
            <a:r>
              <a:rPr sz="1800" b="0" i="1" dirty="0">
                <a:solidFill>
                  <a:srgbClr val="F4F1E8"/>
                </a:solidFill>
                <a:latin typeface="Calibri"/>
              </a:rPr>
              <a:t>“I saw in the night visions, and behold, with the clouds of heaven there came one like a son of man, and he came to the Ancient of Days and was presented before him. And to him was given dominion and glory and a kingdom, that all peoples, nations, and languages should serve him; his dominion is an everlasting dominion.”</a:t>
            </a:r>
          </a:p>
          <a:p>
            <a:pPr>
              <a:spcAft>
                <a:spcPts val="300"/>
              </a:spcAft>
            </a:pPr>
            <a:endParaRPr sz="1800" b="0" i="1" dirty="0">
              <a:solidFill>
                <a:srgbClr val="F4F1E8"/>
              </a:solidFill>
              <a:latin typeface="Calibri"/>
            </a:endParaRPr>
          </a:p>
          <a:p>
            <a:pPr>
              <a:spcAft>
                <a:spcPts val="300"/>
              </a:spcAft>
            </a:pPr>
            <a:r>
              <a:rPr sz="1600" b="0" i="0" dirty="0">
                <a:solidFill>
                  <a:srgbClr val="E7E2D4"/>
                </a:solidFill>
                <a:latin typeface="Calibri"/>
              </a:rPr>
              <a:t>Jesus is the Son of Man who descended and who will be exalted on the cross.</a:t>
            </a:r>
          </a:p>
        </p:txBody>
      </p:sp>
      <p:sp>
        <p:nvSpPr>
          <p:cNvPr id="8" name="TextBox 7">
            <a:hlinkClick r:id="rId2"/>
          </p:cNvPr>
          <p:cNvSpPr txBox="1"/>
          <p:nvPr/>
        </p:nvSpPr>
        <p:spPr>
          <a:xfrm>
            <a:off x="685800" y="6464808"/>
            <a:ext cx="10820400" cy="237744"/>
          </a:xfrm>
          <a:prstGeom prst="rect">
            <a:avLst/>
          </a:prstGeom>
          <a:noFill/>
        </p:spPr>
        <p:txBody>
          <a:bodyPr wrap="square">
            <a:spAutoFit/>
          </a:bodyPr>
          <a:lstStyle/>
          <a:p>
            <a:pPr>
              <a:spcAft>
                <a:spcPts val="300"/>
              </a:spcAft>
            </a:pPr>
            <a:r>
              <a:rPr sz="1200" b="0" i="0">
                <a:solidFill>
                  <a:srgbClr val="C4B48A"/>
                </a:solidFill>
                <a:latin typeface="Calibri"/>
              </a:rPr>
              <a:t>Daniel 7:13–14  ·  John 3:13–14 ESV  ·  biblegateway.com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300"/>
              </a:spcAft>
            </a:pPr>
            <a:r>
              <a:rPr sz="1300" b="1" i="0">
                <a:solidFill>
                  <a:srgbClr val="C4B48A"/>
                </a:solidFill>
                <a:latin typeface="Calibri"/>
              </a:rPr>
              <a:t>VERSES CITED</a:t>
            </a:r>
          </a:p>
        </p:txBody>
      </p:sp>
      <p:sp>
        <p:nvSpPr>
          <p:cNvPr id="5" name="TextBox 4"/>
          <p:cNvSpPr txBox="1"/>
          <p:nvPr/>
        </p:nvSpPr>
        <p:spPr>
          <a:xfrm>
            <a:off x="685800" y="720000"/>
            <a:ext cx="10789920" cy="461665"/>
          </a:xfrm>
          <a:prstGeom prst="rect">
            <a:avLst/>
          </a:prstGeom>
          <a:noFill/>
        </p:spPr>
        <p:txBody>
          <a:bodyPr wrap="square">
            <a:spAutoFit/>
          </a:bodyPr>
          <a:lstStyle/>
          <a:p>
            <a:pPr>
              <a:spcAft>
                <a:spcPts val="300"/>
              </a:spcAft>
            </a:pPr>
            <a:r>
              <a:rPr sz="2400" b="1" i="0" dirty="0">
                <a:solidFill>
                  <a:srgbClr val="F4F1E8"/>
                </a:solidFill>
                <a:latin typeface="Calibri"/>
              </a:rPr>
              <a:t>The serpent lifted </a:t>
            </a:r>
            <a:r>
              <a:rPr lang="en-US" sz="2400" b="1" i="0" dirty="0">
                <a:solidFill>
                  <a:srgbClr val="F4F1E8"/>
                </a:solidFill>
                <a:latin typeface="Calibri"/>
              </a:rPr>
              <a:t>up</a:t>
            </a:r>
            <a:endParaRPr sz="2400" b="1" i="0" dirty="0">
              <a:solidFill>
                <a:srgbClr val="F4F1E8"/>
              </a:solidFill>
              <a:latin typeface="Calibri"/>
            </a:endParaRPr>
          </a:p>
        </p:txBody>
      </p:sp>
      <p:sp>
        <p:nvSpPr>
          <p:cNvPr id="6" name="Rounded Rectangle 5"/>
          <p:cNvSpPr/>
          <p:nvPr/>
        </p:nvSpPr>
        <p:spPr>
          <a:xfrm>
            <a:off x="685800" y="1300000"/>
            <a:ext cx="10820000" cy="22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a:hlinkClick r:id="rId2"/>
          </p:cNvPr>
          <p:cNvSpPr txBox="1"/>
          <p:nvPr/>
        </p:nvSpPr>
        <p:spPr>
          <a:xfrm>
            <a:off x="880000" y="1400000"/>
            <a:ext cx="10400000" cy="2000000"/>
          </a:xfrm>
          <a:prstGeom prst="rect">
            <a:avLst/>
          </a:prstGeom>
          <a:noFill/>
        </p:spPr>
        <p:txBody>
          <a:bodyPr wrap="square">
            <a:spAutoFit/>
          </a:bodyPr>
          <a:lstStyle/>
          <a:p>
            <a:pPr>
              <a:spcAft>
                <a:spcPts val="300"/>
              </a:spcAft>
            </a:pPr>
            <a:r>
              <a:rPr sz="1600" b="1" i="0">
                <a:solidFill>
                  <a:srgbClr val="C4B48A"/>
                </a:solidFill>
                <a:latin typeface="Calibri"/>
              </a:rPr>
              <a:t>Numbers 21:8–9</a:t>
            </a:r>
          </a:p>
          <a:p>
            <a:pPr>
              <a:spcAft>
                <a:spcPts val="300"/>
              </a:spcAft>
            </a:pPr>
            <a:endParaRPr sz="1600" b="1" i="0">
              <a:solidFill>
                <a:srgbClr val="C4B48A"/>
              </a:solidFill>
              <a:latin typeface="Calibri"/>
            </a:endParaRPr>
          </a:p>
          <a:p>
            <a:pPr>
              <a:spcAft>
                <a:spcPts val="300"/>
              </a:spcAft>
            </a:pPr>
            <a:r>
              <a:rPr sz="1800" b="0" i="1">
                <a:solidFill>
                  <a:srgbClr val="F4F1E8"/>
                </a:solidFill>
                <a:latin typeface="Calibri"/>
              </a:rPr>
              <a:t>“Make a fiery serpent and set it on a pole, and everyone who is bitten, when he sees it, shall live.” So Moses made a bronze serpent and set it on a pole. And if a serpent bit anyone, he would look at the bronze serpent and live.</a:t>
            </a:r>
          </a:p>
        </p:txBody>
      </p:sp>
      <p:sp>
        <p:nvSpPr>
          <p:cNvPr id="8" name="Rounded Rectangle 7"/>
          <p:cNvSpPr/>
          <p:nvPr/>
        </p:nvSpPr>
        <p:spPr>
          <a:xfrm>
            <a:off x="685800" y="3700000"/>
            <a:ext cx="10820000" cy="22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hlinkClick r:id="rId3"/>
          </p:cNvPr>
          <p:cNvSpPr txBox="1"/>
          <p:nvPr/>
        </p:nvSpPr>
        <p:spPr>
          <a:xfrm>
            <a:off x="880000" y="3800000"/>
            <a:ext cx="10400000" cy="2000000"/>
          </a:xfrm>
          <a:prstGeom prst="rect">
            <a:avLst/>
          </a:prstGeom>
          <a:noFill/>
        </p:spPr>
        <p:txBody>
          <a:bodyPr wrap="square">
            <a:spAutoFit/>
          </a:bodyPr>
          <a:lstStyle/>
          <a:p>
            <a:pPr>
              <a:spcAft>
                <a:spcPts val="300"/>
              </a:spcAft>
            </a:pPr>
            <a:r>
              <a:rPr sz="1600" b="1" i="0">
                <a:solidFill>
                  <a:srgbClr val="C4B48A"/>
                </a:solidFill>
                <a:latin typeface="Calibri"/>
              </a:rPr>
              <a:t>John 3:14–15</a:t>
            </a:r>
          </a:p>
          <a:p>
            <a:pPr>
              <a:spcAft>
                <a:spcPts val="300"/>
              </a:spcAft>
            </a:pPr>
            <a:endParaRPr sz="1600" b="1" i="0">
              <a:solidFill>
                <a:srgbClr val="C4B48A"/>
              </a:solidFill>
              <a:latin typeface="Calibri"/>
            </a:endParaRPr>
          </a:p>
          <a:p>
            <a:pPr>
              <a:spcAft>
                <a:spcPts val="300"/>
              </a:spcAft>
            </a:pPr>
            <a:r>
              <a:rPr sz="1800" b="0" i="1">
                <a:solidFill>
                  <a:srgbClr val="F4F1E8"/>
                </a:solidFill>
                <a:latin typeface="Calibri"/>
              </a:rPr>
              <a:t>“And as Moses lifted up the serpent in the wilderness, so must the Son of Man be lifted up, that whoever believes in him may have eternal life.”</a:t>
            </a:r>
          </a:p>
        </p:txBody>
      </p:sp>
      <p:sp>
        <p:nvSpPr>
          <p:cNvPr id="10" name="TextBox 9"/>
          <p:cNvSpPr txBox="1"/>
          <p:nvPr/>
        </p:nvSpPr>
        <p:spPr>
          <a:xfrm>
            <a:off x="685800" y="6464808"/>
            <a:ext cx="10820400" cy="237744"/>
          </a:xfrm>
          <a:prstGeom prst="rect">
            <a:avLst/>
          </a:prstGeom>
          <a:noFill/>
        </p:spPr>
        <p:txBody>
          <a:bodyPr wrap="square">
            <a:spAutoFit/>
          </a:bodyPr>
          <a:lstStyle/>
          <a:p>
            <a:pPr>
              <a:spcAft>
                <a:spcPts val="300"/>
              </a:spcAft>
            </a:pPr>
            <a:r>
              <a:rPr sz="1200" b="0" i="0">
                <a:solidFill>
                  <a:srgbClr val="D5D0C2"/>
                </a:solidFill>
                <a:latin typeface="Calibri"/>
              </a:rPr>
              <a:t>Gold references  ·  click a card for BibleGateway ESV</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300"/>
              </a:spcAft>
            </a:pPr>
            <a:r>
              <a:rPr sz="1300" b="1" i="0">
                <a:solidFill>
                  <a:srgbClr val="C4B48A"/>
                </a:solidFill>
                <a:latin typeface="Calibri"/>
              </a:rPr>
              <a:t>SO THAT YOU MAY BELIEVE</a:t>
            </a:r>
          </a:p>
        </p:txBody>
      </p:sp>
      <p:sp>
        <p:nvSpPr>
          <p:cNvPr id="5" name="TextBox 4"/>
          <p:cNvSpPr txBox="1"/>
          <p:nvPr/>
        </p:nvSpPr>
        <p:spPr>
          <a:xfrm>
            <a:off x="685800" y="700000"/>
            <a:ext cx="10789920" cy="360000"/>
          </a:xfrm>
          <a:prstGeom prst="rect">
            <a:avLst/>
          </a:prstGeom>
          <a:noFill/>
        </p:spPr>
        <p:txBody>
          <a:bodyPr wrap="square">
            <a:spAutoFit/>
          </a:bodyPr>
          <a:lstStyle/>
          <a:p>
            <a:pPr>
              <a:spcAft>
                <a:spcPts val="300"/>
              </a:spcAft>
            </a:pPr>
            <a:r>
              <a:rPr sz="2400" b="1" i="0">
                <a:solidFill>
                  <a:srgbClr val="F4F1E8"/>
                </a:solidFill>
                <a:latin typeface="Calibri"/>
              </a:rPr>
              <a:t>Four questions this passage answers</a:t>
            </a:r>
          </a:p>
        </p:txBody>
      </p:sp>
      <p:sp>
        <p:nvSpPr>
          <p:cNvPr id="6" name="Rounded Rectangle 5"/>
          <p:cNvSpPr/>
          <p:nvPr/>
        </p:nvSpPr>
        <p:spPr>
          <a:xfrm>
            <a:off x="685800" y="118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80000" y="1260000"/>
            <a:ext cx="10400000" cy="320000"/>
          </a:xfrm>
          <a:prstGeom prst="rect">
            <a:avLst/>
          </a:prstGeom>
          <a:noFill/>
        </p:spPr>
        <p:txBody>
          <a:bodyPr wrap="square">
            <a:spAutoFit/>
          </a:bodyPr>
          <a:lstStyle/>
          <a:p>
            <a:pPr>
              <a:spcAft>
                <a:spcPts val="300"/>
              </a:spcAft>
            </a:pPr>
            <a:r>
              <a:rPr sz="1600" b="1" i="0">
                <a:solidFill>
                  <a:srgbClr val="C4B48A"/>
                </a:solidFill>
                <a:latin typeface="Calibri"/>
              </a:rPr>
              <a:t>Who is He?</a:t>
            </a:r>
          </a:p>
        </p:txBody>
      </p:sp>
      <p:sp>
        <p:nvSpPr>
          <p:cNvPr id="8" name="TextBox 7"/>
          <p:cNvSpPr txBox="1"/>
          <p:nvPr/>
        </p:nvSpPr>
        <p:spPr>
          <a:xfrm>
            <a:off x="880000" y="1600000"/>
            <a:ext cx="10400000" cy="640000"/>
          </a:xfrm>
          <a:prstGeom prst="rect">
            <a:avLst/>
          </a:prstGeom>
          <a:noFill/>
        </p:spPr>
        <p:txBody>
          <a:bodyPr wrap="square">
            <a:spAutoFit/>
          </a:bodyPr>
          <a:lstStyle/>
          <a:p>
            <a:pPr>
              <a:spcAft>
                <a:spcPts val="300"/>
              </a:spcAft>
            </a:pPr>
            <a:r>
              <a:rPr sz="1600" b="0" i="0">
                <a:solidFill>
                  <a:srgbClr val="E7E2D4"/>
                </a:solidFill>
                <a:latin typeface="Calibri"/>
              </a:rPr>
              <a:t>The Son of Man who descended, and who must be lifted up.</a:t>
            </a:r>
          </a:p>
        </p:txBody>
      </p:sp>
      <p:sp>
        <p:nvSpPr>
          <p:cNvPr id="9" name="Rounded Rectangle 8"/>
          <p:cNvSpPr/>
          <p:nvPr/>
        </p:nvSpPr>
        <p:spPr>
          <a:xfrm>
            <a:off x="685800" y="246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80000" y="2540000"/>
            <a:ext cx="10400000" cy="320000"/>
          </a:xfrm>
          <a:prstGeom prst="rect">
            <a:avLst/>
          </a:prstGeom>
          <a:noFill/>
        </p:spPr>
        <p:txBody>
          <a:bodyPr wrap="square">
            <a:spAutoFit/>
          </a:bodyPr>
          <a:lstStyle/>
          <a:p>
            <a:pPr>
              <a:spcAft>
                <a:spcPts val="300"/>
              </a:spcAft>
            </a:pPr>
            <a:r>
              <a:rPr sz="1600" b="1" i="0">
                <a:solidFill>
                  <a:srgbClr val="C4B48A"/>
                </a:solidFill>
                <a:latin typeface="Calibri"/>
              </a:rPr>
              <a:t>What did He come to do?</a:t>
            </a:r>
          </a:p>
        </p:txBody>
      </p:sp>
      <p:sp>
        <p:nvSpPr>
          <p:cNvPr id="11" name="TextBox 10"/>
          <p:cNvSpPr txBox="1"/>
          <p:nvPr/>
        </p:nvSpPr>
        <p:spPr>
          <a:xfrm>
            <a:off x="880000" y="2880000"/>
            <a:ext cx="10400000" cy="640000"/>
          </a:xfrm>
          <a:prstGeom prst="rect">
            <a:avLst/>
          </a:prstGeom>
          <a:noFill/>
        </p:spPr>
        <p:txBody>
          <a:bodyPr wrap="square">
            <a:spAutoFit/>
          </a:bodyPr>
          <a:lstStyle/>
          <a:p>
            <a:pPr>
              <a:spcAft>
                <a:spcPts val="300"/>
              </a:spcAft>
            </a:pPr>
            <a:r>
              <a:rPr sz="1600" b="0" i="0">
                <a:solidFill>
                  <a:srgbClr val="E7E2D4"/>
                </a:solidFill>
                <a:latin typeface="Calibri"/>
              </a:rPr>
              <a:t>To be lifted up, as the serpent was, that whoever believes may have eternal life.</a:t>
            </a:r>
          </a:p>
        </p:txBody>
      </p:sp>
      <p:sp>
        <p:nvSpPr>
          <p:cNvPr id="12" name="Rounded Rectangle 11"/>
          <p:cNvSpPr/>
          <p:nvPr/>
        </p:nvSpPr>
        <p:spPr>
          <a:xfrm>
            <a:off x="685800" y="374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80000" y="3820000"/>
            <a:ext cx="10400000" cy="320000"/>
          </a:xfrm>
          <a:prstGeom prst="rect">
            <a:avLst/>
          </a:prstGeom>
          <a:noFill/>
        </p:spPr>
        <p:txBody>
          <a:bodyPr wrap="square">
            <a:spAutoFit/>
          </a:bodyPr>
          <a:lstStyle/>
          <a:p>
            <a:pPr>
              <a:spcAft>
                <a:spcPts val="300"/>
              </a:spcAft>
            </a:pPr>
            <a:r>
              <a:rPr sz="1600" b="1" i="0">
                <a:solidFill>
                  <a:srgbClr val="C4B48A"/>
                </a:solidFill>
                <a:latin typeface="Calibri"/>
              </a:rPr>
              <a:t>What does He offer?</a:t>
            </a:r>
          </a:p>
        </p:txBody>
      </p:sp>
      <p:sp>
        <p:nvSpPr>
          <p:cNvPr id="14" name="TextBox 13"/>
          <p:cNvSpPr txBox="1"/>
          <p:nvPr/>
        </p:nvSpPr>
        <p:spPr>
          <a:xfrm>
            <a:off x="880000" y="4160000"/>
            <a:ext cx="10400000" cy="640000"/>
          </a:xfrm>
          <a:prstGeom prst="rect">
            <a:avLst/>
          </a:prstGeom>
          <a:noFill/>
        </p:spPr>
        <p:txBody>
          <a:bodyPr wrap="square">
            <a:spAutoFit/>
          </a:bodyPr>
          <a:lstStyle/>
          <a:p>
            <a:pPr>
              <a:spcAft>
                <a:spcPts val="300"/>
              </a:spcAft>
            </a:pPr>
            <a:r>
              <a:rPr sz="1600" b="0" i="0">
                <a:solidFill>
                  <a:srgbClr val="E7E2D4"/>
                </a:solidFill>
                <a:latin typeface="Calibri"/>
              </a:rPr>
              <a:t>Eternal life. Whoever believes in him has it.</a:t>
            </a:r>
          </a:p>
        </p:txBody>
      </p:sp>
      <p:sp>
        <p:nvSpPr>
          <p:cNvPr id="15" name="Rounded Rectangle 14"/>
          <p:cNvSpPr/>
          <p:nvPr/>
        </p:nvSpPr>
        <p:spPr>
          <a:xfrm>
            <a:off x="685800" y="5020000"/>
            <a:ext cx="10820000" cy="118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80000" y="5100000"/>
            <a:ext cx="10400000" cy="320000"/>
          </a:xfrm>
          <a:prstGeom prst="rect">
            <a:avLst/>
          </a:prstGeom>
          <a:noFill/>
        </p:spPr>
        <p:txBody>
          <a:bodyPr wrap="square">
            <a:spAutoFit/>
          </a:bodyPr>
          <a:lstStyle/>
          <a:p>
            <a:pPr>
              <a:spcAft>
                <a:spcPts val="300"/>
              </a:spcAft>
            </a:pPr>
            <a:r>
              <a:rPr sz="1600" b="1" i="0">
                <a:solidFill>
                  <a:srgbClr val="C4B48A"/>
                </a:solidFill>
                <a:latin typeface="Calibri"/>
              </a:rPr>
              <a:t>How do you receive it?</a:t>
            </a:r>
          </a:p>
        </p:txBody>
      </p:sp>
      <p:sp>
        <p:nvSpPr>
          <p:cNvPr id="17" name="TextBox 16"/>
          <p:cNvSpPr txBox="1"/>
          <p:nvPr/>
        </p:nvSpPr>
        <p:spPr>
          <a:xfrm>
            <a:off x="880000" y="5440000"/>
            <a:ext cx="10400000" cy="640000"/>
          </a:xfrm>
          <a:prstGeom prst="rect">
            <a:avLst/>
          </a:prstGeom>
          <a:noFill/>
        </p:spPr>
        <p:txBody>
          <a:bodyPr wrap="square">
            <a:spAutoFit/>
          </a:bodyPr>
          <a:lstStyle/>
          <a:p>
            <a:pPr>
              <a:spcAft>
                <a:spcPts val="300"/>
              </a:spcAft>
            </a:pPr>
            <a:r>
              <a:rPr sz="1600" b="0" i="0">
                <a:solidFill>
                  <a:srgbClr val="E7E2D4"/>
                </a:solidFill>
                <a:latin typeface="Calibri"/>
              </a:rPr>
              <a:t>By believing. A look, as Israel looked at the serpent.</a:t>
            </a:r>
          </a:p>
        </p:txBody>
      </p:sp>
      <p:sp>
        <p:nvSpPr>
          <p:cNvPr id="18" name="TextBox 17">
            <a:hlinkClick r:id="rId2"/>
          </p:cNvPr>
          <p:cNvSpPr txBox="1"/>
          <p:nvPr/>
        </p:nvSpPr>
        <p:spPr>
          <a:xfrm>
            <a:off x="685800" y="6464808"/>
            <a:ext cx="10820400" cy="237744"/>
          </a:xfrm>
          <a:prstGeom prst="rect">
            <a:avLst/>
          </a:prstGeom>
          <a:noFill/>
        </p:spPr>
        <p:txBody>
          <a:bodyPr wrap="square">
            <a:spAutoFit/>
          </a:bodyPr>
          <a:lstStyle/>
          <a:p>
            <a:pPr>
              <a:spcAft>
                <a:spcPts val="300"/>
              </a:spcAft>
            </a:pPr>
            <a:r>
              <a:rPr sz="1200" b="0" i="0">
                <a:solidFill>
                  <a:srgbClr val="C4B48A"/>
                </a:solidFill>
                <a:latin typeface="Calibri"/>
              </a:rPr>
              <a:t>John 20:31  ·  biblegateway.com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300"/>
              </a:spcAft>
            </a:pPr>
            <a:r>
              <a:rPr sz="1300" b="1" i="0">
                <a:solidFill>
                  <a:srgbClr val="C4B48A"/>
                </a:solidFill>
                <a:latin typeface="Calibri"/>
              </a:rPr>
              <a:t>CLOSE</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300"/>
              </a:spcAft>
            </a:pPr>
            <a:r>
              <a:rPr sz="2600" b="1" i="0">
                <a:solidFill>
                  <a:srgbClr val="F4F1E8"/>
                </a:solidFill>
                <a:latin typeface="Calibri"/>
              </a:rPr>
              <a:t>What follows</a:t>
            </a:r>
          </a:p>
        </p:txBody>
      </p:sp>
      <p:sp>
        <p:nvSpPr>
          <p:cNvPr id="6" name="Rounded Rectangle 5"/>
          <p:cNvSpPr/>
          <p:nvPr/>
        </p:nvSpPr>
        <p:spPr>
          <a:xfrm>
            <a:off x="685800" y="1500000"/>
            <a:ext cx="5200000" cy="4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80000"/>
            <a:ext cx="4840000" cy="400000"/>
          </a:xfrm>
          <a:prstGeom prst="rect">
            <a:avLst/>
          </a:prstGeom>
          <a:noFill/>
        </p:spPr>
        <p:txBody>
          <a:bodyPr wrap="square">
            <a:spAutoFit/>
          </a:bodyPr>
          <a:lstStyle/>
          <a:p>
            <a:pPr>
              <a:spcAft>
                <a:spcPts val="300"/>
              </a:spcAft>
            </a:pPr>
            <a:r>
              <a:rPr sz="1600" b="1" i="0">
                <a:solidFill>
                  <a:srgbClr val="C4B48A"/>
                </a:solidFill>
                <a:latin typeface="Calibri"/>
              </a:rPr>
              <a:t>John 3:16–21</a:t>
            </a:r>
          </a:p>
        </p:txBody>
      </p:sp>
      <p:sp>
        <p:nvSpPr>
          <p:cNvPr id="8" name="TextBox 7"/>
          <p:cNvSpPr txBox="1"/>
          <p:nvPr/>
        </p:nvSpPr>
        <p:spPr>
          <a:xfrm>
            <a:off x="865800" y="2200000"/>
            <a:ext cx="4840000" cy="1277273"/>
          </a:xfrm>
          <a:prstGeom prst="rect">
            <a:avLst/>
          </a:prstGeom>
          <a:noFill/>
        </p:spPr>
        <p:txBody>
          <a:bodyPr wrap="square">
            <a:spAutoFit/>
          </a:bodyPr>
          <a:lstStyle/>
          <a:p>
            <a:pPr>
              <a:spcAft>
                <a:spcPts val="300"/>
              </a:spcAft>
            </a:pPr>
            <a:r>
              <a:rPr sz="1800" b="0" i="0" dirty="0">
                <a:solidFill>
                  <a:srgbClr val="E7E2D4"/>
                </a:solidFill>
                <a:latin typeface="Calibri"/>
              </a:rPr>
              <a:t>For God so loved the world.</a:t>
            </a:r>
          </a:p>
          <a:p>
            <a:pPr>
              <a:spcAft>
                <a:spcPts val="300"/>
              </a:spcAft>
            </a:pPr>
            <a:r>
              <a:rPr lang="en-US" sz="1800" b="0" i="0" dirty="0">
                <a:solidFill>
                  <a:srgbClr val="E7E2D4"/>
                </a:solidFill>
                <a:latin typeface="Calibri"/>
              </a:rPr>
              <a:t>Sent n</a:t>
            </a:r>
            <a:r>
              <a:rPr sz="1800" b="0" i="0" dirty="0">
                <a:solidFill>
                  <a:srgbClr val="E7E2D4"/>
                </a:solidFill>
                <a:latin typeface="Calibri"/>
              </a:rPr>
              <a:t>ot to condemn, but to save.</a:t>
            </a:r>
          </a:p>
          <a:p>
            <a:pPr>
              <a:spcAft>
                <a:spcPts val="300"/>
              </a:spcAft>
            </a:pPr>
            <a:r>
              <a:rPr sz="1800" b="0" i="0" dirty="0">
                <a:solidFill>
                  <a:srgbClr val="E7E2D4"/>
                </a:solidFill>
                <a:latin typeface="Calibri"/>
              </a:rPr>
              <a:t>The light has come</a:t>
            </a:r>
            <a:r>
              <a:rPr lang="en-US" sz="1800" b="0" i="0" dirty="0">
                <a:solidFill>
                  <a:srgbClr val="E7E2D4"/>
                </a:solidFill>
                <a:latin typeface="Calibri"/>
              </a:rPr>
              <a:t>… but p</a:t>
            </a:r>
            <a:r>
              <a:rPr sz="1800" b="0" i="0" dirty="0">
                <a:solidFill>
                  <a:srgbClr val="E7E2D4"/>
                </a:solidFill>
                <a:latin typeface="Calibri"/>
              </a:rPr>
              <a:t>eople loved the darkness.</a:t>
            </a:r>
          </a:p>
        </p:txBody>
      </p:sp>
      <p:sp>
        <p:nvSpPr>
          <p:cNvPr id="9" name="Rounded Rectangle 8"/>
          <p:cNvSpPr/>
          <p:nvPr/>
        </p:nvSpPr>
        <p:spPr>
          <a:xfrm>
            <a:off x="6235800" y="1500000"/>
            <a:ext cx="5200000" cy="450000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80000"/>
            <a:ext cx="4840000" cy="400000"/>
          </a:xfrm>
          <a:prstGeom prst="rect">
            <a:avLst/>
          </a:prstGeom>
          <a:noFill/>
        </p:spPr>
        <p:txBody>
          <a:bodyPr wrap="square">
            <a:spAutoFit/>
          </a:bodyPr>
          <a:lstStyle/>
          <a:p>
            <a:pPr>
              <a:spcAft>
                <a:spcPts val="300"/>
              </a:spcAft>
            </a:pPr>
            <a:r>
              <a:rPr sz="1600" b="1" i="0">
                <a:solidFill>
                  <a:srgbClr val="C4B48A"/>
                </a:solidFill>
                <a:latin typeface="Calibri"/>
              </a:rPr>
              <a:t>Memory</a:t>
            </a:r>
          </a:p>
        </p:txBody>
      </p:sp>
      <p:sp>
        <p:nvSpPr>
          <p:cNvPr id="11" name="TextBox 10"/>
          <p:cNvSpPr txBox="1"/>
          <p:nvPr/>
        </p:nvSpPr>
        <p:spPr>
          <a:xfrm>
            <a:off x="6415800" y="2200000"/>
            <a:ext cx="4840000" cy="3000000"/>
          </a:xfrm>
          <a:prstGeom prst="rect">
            <a:avLst/>
          </a:prstGeom>
          <a:noFill/>
        </p:spPr>
        <p:txBody>
          <a:bodyPr wrap="square">
            <a:spAutoFit/>
          </a:bodyPr>
          <a:lstStyle/>
          <a:p>
            <a:pPr>
              <a:spcAft>
                <a:spcPts val="300"/>
              </a:spcAft>
            </a:pPr>
            <a:r>
              <a:rPr sz="1800" b="0" i="1">
                <a:solidFill>
                  <a:srgbClr val="F4F1E8"/>
                </a:solidFill>
                <a:latin typeface="Calibri"/>
              </a:rPr>
              <a:t>As Moses lifted up the serpent in the wilderness, so must the Son of Man be lifted up.</a:t>
            </a:r>
          </a:p>
        </p:txBody>
      </p:sp>
      <p:sp>
        <p:nvSpPr>
          <p:cNvPr id="12" name="TextBox 11">
            <a:hlinkClick r:id="rId2"/>
          </p:cNvPr>
          <p:cNvSpPr txBox="1"/>
          <p:nvPr/>
        </p:nvSpPr>
        <p:spPr>
          <a:xfrm>
            <a:off x="685800" y="6464808"/>
            <a:ext cx="10820400" cy="237744"/>
          </a:xfrm>
          <a:prstGeom prst="rect">
            <a:avLst/>
          </a:prstGeom>
          <a:noFill/>
        </p:spPr>
        <p:txBody>
          <a:bodyPr wrap="square">
            <a:spAutoFit/>
          </a:bodyPr>
          <a:lstStyle/>
          <a:p>
            <a:pPr>
              <a:spcAft>
                <a:spcPts val="300"/>
              </a:spcAft>
            </a:pPr>
            <a:r>
              <a:rPr sz="1200" b="0" i="0">
                <a:solidFill>
                  <a:srgbClr val="D5D0C2"/>
                </a:solidFill>
                <a:latin typeface="Calibri"/>
              </a:rPr>
              <a:t>Next in the series: John 3:16–21  ·  GTY 43-17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2C33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B48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spcAft>
                <a:spcPts val="300"/>
              </a:spcAft>
            </a:pPr>
            <a:r>
              <a:rPr sz="1300" b="1" i="0">
                <a:solidFill>
                  <a:srgbClr val="C4B48A"/>
                </a:solidFill>
                <a:latin typeface="Calibri"/>
              </a:rPr>
              <a:t>VIDEO</a:t>
            </a:r>
          </a:p>
        </p:txBody>
      </p:sp>
      <p:sp>
        <p:nvSpPr>
          <p:cNvPr id="5" name="TextBox 4"/>
          <p:cNvSpPr txBox="1"/>
          <p:nvPr/>
        </p:nvSpPr>
        <p:spPr>
          <a:xfrm>
            <a:off x="685800" y="804672"/>
            <a:ext cx="10789920" cy="400000"/>
          </a:xfrm>
          <a:prstGeom prst="rect">
            <a:avLst/>
          </a:prstGeom>
          <a:noFill/>
        </p:spPr>
        <p:txBody>
          <a:bodyPr wrap="square">
            <a:spAutoFit/>
          </a:bodyPr>
          <a:lstStyle/>
          <a:p>
            <a:pPr>
              <a:spcAft>
                <a:spcPts val="300"/>
              </a:spcAft>
            </a:pPr>
            <a:r>
              <a:rPr sz="2600" b="1" i="0">
                <a:solidFill>
                  <a:srgbClr val="F4F1E8"/>
                </a:solidFill>
                <a:latin typeface="Calibri"/>
              </a:rPr>
              <a:t>The Gospel of John — Visual Bible</a:t>
            </a:r>
          </a:p>
        </p:txBody>
      </p:sp>
      <p:pic>
        <p:nvPicPr>
          <p:cNvPr id="6" name="Picture 5" descr="vb-play.jpg">
            <a:hlinkClick r:id="rId2"/>
          </p:cNvPr>
          <p:cNvPicPr>
            <a:picLocks noChangeAspect="1"/>
          </p:cNvPicPr>
          <p:nvPr/>
        </p:nvPicPr>
        <p:blipFill>
          <a:blip r:embed="rId3"/>
          <a:stretch>
            <a:fillRect/>
          </a:stretch>
        </p:blipFill>
        <p:spPr>
          <a:xfrm>
            <a:off x="685800" y="1508760"/>
            <a:ext cx="5852160" cy="3291840"/>
          </a:xfrm>
          <a:prstGeom prst="rect">
            <a:avLst/>
          </a:prstGeom>
        </p:spPr>
      </p:pic>
      <p:sp>
        <p:nvSpPr>
          <p:cNvPr id="7" name="Rounded Rectangle 6"/>
          <p:cNvSpPr/>
          <p:nvPr/>
        </p:nvSpPr>
        <p:spPr>
          <a:xfrm>
            <a:off x="6766560" y="1508760"/>
            <a:ext cx="4709160" cy="3291840"/>
          </a:xfrm>
          <a:prstGeom prst="roundRect">
            <a:avLst/>
          </a:prstGeom>
          <a:solidFill>
            <a:srgbClr val="3A43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949440" y="1691640"/>
            <a:ext cx="4343400" cy="365760"/>
          </a:xfrm>
          <a:prstGeom prst="rect">
            <a:avLst/>
          </a:prstGeom>
          <a:noFill/>
        </p:spPr>
        <p:txBody>
          <a:bodyPr wrap="square">
            <a:spAutoFit/>
          </a:bodyPr>
          <a:lstStyle/>
          <a:p>
            <a:pPr>
              <a:spcAft>
                <a:spcPts val="300"/>
              </a:spcAft>
            </a:pPr>
            <a:r>
              <a:rPr sz="1600" b="1" i="0">
                <a:solidFill>
                  <a:srgbClr val="C4B48A"/>
                </a:solidFill>
                <a:latin typeface="Calibri"/>
              </a:rPr>
              <a:t>Visual Bible</a:t>
            </a:r>
          </a:p>
        </p:txBody>
      </p:sp>
      <p:sp>
        <p:nvSpPr>
          <p:cNvPr id="9" name="TextBox 8"/>
          <p:cNvSpPr txBox="1"/>
          <p:nvPr/>
        </p:nvSpPr>
        <p:spPr>
          <a:xfrm>
            <a:off x="6949440" y="2103120"/>
            <a:ext cx="4343400" cy="1200000"/>
          </a:xfrm>
          <a:prstGeom prst="rect">
            <a:avLst/>
          </a:prstGeom>
          <a:noFill/>
        </p:spPr>
        <p:txBody>
          <a:bodyPr wrap="square">
            <a:spAutoFit/>
          </a:bodyPr>
          <a:lstStyle/>
          <a:p>
            <a:pPr>
              <a:spcAft>
                <a:spcPts val="300"/>
              </a:spcAft>
            </a:pPr>
            <a:r>
              <a:rPr sz="1600" b="0" i="0">
                <a:solidFill>
                  <a:srgbClr val="E7E2D4"/>
                </a:solidFill>
                <a:latin typeface="Calibri"/>
              </a:rPr>
              <a:t>The Son of Man lifted up. Queued to John 3:11.</a:t>
            </a:r>
          </a:p>
        </p:txBody>
      </p:sp>
      <p:sp>
        <p:nvSpPr>
          <p:cNvPr id="10" name="TextBox 9"/>
          <p:cNvSpPr txBox="1"/>
          <p:nvPr/>
        </p:nvSpPr>
        <p:spPr>
          <a:xfrm>
            <a:off x="6949440" y="3600000"/>
            <a:ext cx="4343400" cy="700000"/>
          </a:xfrm>
          <a:prstGeom prst="rect">
            <a:avLst/>
          </a:prstGeom>
          <a:noFill/>
        </p:spPr>
        <p:txBody>
          <a:bodyPr wrap="square">
            <a:spAutoFit/>
          </a:bodyPr>
          <a:lstStyle/>
          <a:p>
            <a:pPr>
              <a:spcAft>
                <a:spcPts val="300"/>
              </a:spcAft>
            </a:pPr>
            <a:r>
              <a:rPr sz="1400" b="0" i="0">
                <a:solidFill>
                  <a:srgbClr val="C4B48A"/>
                </a:solidFill>
                <a:latin typeface="Calibri"/>
              </a:rPr>
              <a:t>Play on YouTube</a:t>
            </a:r>
          </a:p>
          <a:p>
            <a:pPr>
              <a:spcAft>
                <a:spcPts val="300"/>
              </a:spcAft>
            </a:pPr>
            <a:r>
              <a:rPr sz="1400" b="0" i="0">
                <a:solidFill>
                  <a:srgbClr val="C4B48A"/>
                </a:solidFill>
                <a:latin typeface="Calibri"/>
              </a:rPr>
              <a:t>youtu.be/-k0D_qFPb4o?t=1291</a:t>
            </a:r>
          </a:p>
        </p:txBody>
      </p:sp>
      <p:sp>
        <p:nvSpPr>
          <p:cNvPr id="11" name="TextBox 10"/>
          <p:cNvSpPr txBox="1"/>
          <p:nvPr/>
        </p:nvSpPr>
        <p:spPr>
          <a:xfrm>
            <a:off x="685800" y="6464808"/>
            <a:ext cx="10820400" cy="237744"/>
          </a:xfrm>
          <a:prstGeom prst="rect">
            <a:avLst/>
          </a:prstGeom>
          <a:noFill/>
        </p:spPr>
        <p:txBody>
          <a:bodyPr wrap="square">
            <a:spAutoFit/>
          </a:bodyPr>
          <a:lstStyle/>
          <a:p>
            <a:pPr>
              <a:spcAft>
                <a:spcPts val="300"/>
              </a:spcAft>
            </a:pPr>
            <a:r>
              <a:rPr sz="1200" b="0" i="0">
                <a:solidFill>
                  <a:srgbClr val="D5D0C2"/>
                </a:solidFill>
                <a:latin typeface="Calibri"/>
              </a:rPr>
              <a:t>Click the preview  ·  starts at 21:31  ·  opens on YouTube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TotalTime>
  <Words>1230</Words>
  <Application>Microsoft Office PowerPoint</Application>
  <PresentationFormat>Widescreen</PresentationFormat>
  <Paragraphs>148</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Stan Jack</cp:lastModifiedBy>
  <cp:revision>10</cp:revision>
  <dcterms:created xsi:type="dcterms:W3CDTF">2013-01-27T09:14:16Z</dcterms:created>
  <dcterms:modified xsi:type="dcterms:W3CDTF">2026-10-18T05:27:06Z</dcterms:modified>
  <cp:category/>
</cp:coreProperties>
</file>